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8" r:id="rId1"/>
  </p:sldMasterIdLst>
  <p:notesMasterIdLst>
    <p:notesMasterId r:id="rId11"/>
  </p:notesMasterIdLst>
  <p:sldIdLst>
    <p:sldId id="256" r:id="rId2"/>
    <p:sldId id="265" r:id="rId3"/>
    <p:sldId id="306" r:id="rId4"/>
    <p:sldId id="302" r:id="rId5"/>
    <p:sldId id="307" r:id="rId6"/>
    <p:sldId id="303" r:id="rId7"/>
    <p:sldId id="308" r:id="rId8"/>
    <p:sldId id="309" r:id="rId9"/>
    <p:sldId id="310" r:id="rId10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1A4"/>
    <a:srgbClr val="00FA00"/>
    <a:srgbClr val="D00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07" autoAdjust="0"/>
    <p:restoredTop sz="92941"/>
  </p:normalViewPr>
  <p:slideViewPr>
    <p:cSldViewPr>
      <p:cViewPr varScale="1">
        <p:scale>
          <a:sx n="95" d="100"/>
          <a:sy n="95" d="100"/>
        </p:scale>
        <p:origin x="1640" y="168"/>
      </p:cViewPr>
      <p:guideLst>
        <p:guide orient="horz" pos="2160"/>
        <p:guide pos="2880"/>
      </p:guideLst>
    </p:cSldViewPr>
  </p:slid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6ACDF-7659-7142-93DF-EE38F584CE3B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19A0D-07F9-4B4B-8A24-52402EDD4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874" y="4937760"/>
            <a:ext cx="6486525" cy="384048"/>
          </a:xfrm>
        </p:spPr>
        <p:txBody>
          <a:bodyPr lIns="0" tIns="0" rIns="0" bIns="0"/>
          <a:lstStyle>
            <a:lvl1pPr algn="r">
              <a:defRPr sz="3200" b="1">
                <a:solidFill>
                  <a:srgbClr val="FFFFFF"/>
                </a:solidFill>
                <a:latin typeface="Trade Gothic LT Std Cn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874" y="5394960"/>
            <a:ext cx="6486525" cy="3810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2200" b="1">
                <a:solidFill>
                  <a:srgbClr val="FFFFFF"/>
                </a:solidFill>
                <a:latin typeface="Trade Gothic LT Std Cn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32320" y="5852160"/>
            <a:ext cx="1783080" cy="359664"/>
          </a:xfrm>
        </p:spPr>
        <p:txBody>
          <a:bodyPr lIns="0" tIns="0" rIns="0" bIns="0" anchor="t"/>
          <a:lstStyle>
            <a:lvl1pPr algn="r">
              <a:defRPr sz="1500" b="0">
                <a:solidFill>
                  <a:schemeClr val="lt1"/>
                </a:solidFill>
                <a:latin typeface="Trade Gothic LT Std Cn" pitchFamily="50" charset="0"/>
              </a:defRPr>
            </a:lvl1pPr>
          </a:lstStyle>
          <a:p>
            <a:fld id="{6CB6D7FE-E662-4E5D-AFD0-BF9B45B28AC5}" type="datetimeFigureOut">
              <a:rPr lang="en-US" smtClean="0"/>
              <a:pPr/>
              <a:t>12/11/24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 baseline="0"/>
            </a:lvl4pPr>
            <a:lvl5pPr>
              <a:defRPr/>
            </a:lvl5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C1B2D3E-9360-4758-8E0C-AE33135323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611FD6-7107-8EBC-3BAA-44C00D531BA2}"/>
              </a:ext>
            </a:extLst>
          </p:cNvPr>
          <p:cNvCxnSpPr>
            <a:cxnSpLocks/>
          </p:cNvCxnSpPr>
          <p:nvPr userDrawn="1"/>
        </p:nvCxnSpPr>
        <p:spPr>
          <a:xfrm>
            <a:off x="377190" y="6248400"/>
            <a:ext cx="8138160" cy="0"/>
          </a:xfrm>
          <a:prstGeom prst="line">
            <a:avLst/>
          </a:prstGeom>
          <a:ln>
            <a:solidFill>
              <a:srgbClr val="178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ighbridge Voices - Highbridge Voices - Highbridge Voices">
            <a:extLst>
              <a:ext uri="{FF2B5EF4-FFF2-40B4-BE49-F238E27FC236}">
                <a16:creationId xmlns:a16="http://schemas.microsoft.com/office/drawing/2014/main" id="{A4139AA9-0A86-934E-9BFD-B43183E31D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5796"/>
            <a:ext cx="1618488" cy="75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641F57-55EF-53ED-A5E1-50F3BBEFD65A}"/>
              </a:ext>
            </a:extLst>
          </p:cNvPr>
          <p:cNvSpPr/>
          <p:nvPr userDrawn="1"/>
        </p:nvSpPr>
        <p:spPr>
          <a:xfrm>
            <a:off x="628650" y="926698"/>
            <a:ext cx="7886700" cy="274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ackBanner.emf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FFFFFF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C1B2D3E-9360-4758-8E0C-AE33135323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46304" y="1188720"/>
            <a:ext cx="8854440" cy="512064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 baseline="0"/>
            </a:lvl4pPr>
            <a:lvl5pPr>
              <a:defRPr/>
            </a:lvl5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45920" y="0"/>
            <a:ext cx="0" cy="804672"/>
          </a:xfrm>
          <a:prstGeom prst="line">
            <a:avLst/>
          </a:prstGeom>
          <a:ln>
            <a:solidFill>
              <a:srgbClr val="8370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96528" y="6620256"/>
            <a:ext cx="0" cy="228600"/>
          </a:xfrm>
          <a:prstGeom prst="line">
            <a:avLst/>
          </a:prstGeom>
          <a:ln>
            <a:solidFill>
              <a:srgbClr val="8370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oterLogo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334250" y="6642100"/>
            <a:ext cx="1428750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ackBanner.emf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" y="18288"/>
            <a:ext cx="1527048" cy="832104"/>
          </a:xfrm>
        </p:spPr>
        <p:txBody>
          <a:bodyPr lIns="45720" rIns="45720"/>
          <a:lstStyle>
            <a:lvl1pPr>
              <a:defRPr b="0">
                <a:solidFill>
                  <a:srgbClr val="FFFFFF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EC1B2D3E-9360-4758-8E0C-AE33135323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796528" y="6620256"/>
            <a:ext cx="0" cy="228600"/>
          </a:xfrm>
          <a:prstGeom prst="line">
            <a:avLst/>
          </a:prstGeom>
          <a:ln>
            <a:solidFill>
              <a:srgbClr val="8370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45920" y="0"/>
            <a:ext cx="0" cy="804672"/>
          </a:xfrm>
          <a:prstGeom prst="line">
            <a:avLst/>
          </a:prstGeom>
          <a:ln>
            <a:solidFill>
              <a:srgbClr val="8370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ooterLogo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334250" y="6642100"/>
            <a:ext cx="1428750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lackBanner.emf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0040" y="1188719"/>
            <a:ext cx="4114800" cy="512064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spcBef>
                <a:spcPts val="600"/>
              </a:spcBef>
              <a:spcAft>
                <a:spcPts val="600"/>
              </a:spcAft>
              <a:defRPr sz="1200"/>
            </a:lvl2pPr>
            <a:lvl3pPr>
              <a:spcBef>
                <a:spcPts val="600"/>
              </a:spcBef>
              <a:spcAft>
                <a:spcPts val="600"/>
              </a:spcAft>
              <a:defRPr sz="1200"/>
            </a:lvl3pPr>
            <a:lvl4pPr>
              <a:spcBef>
                <a:spcPts val="600"/>
              </a:spcBef>
              <a:spcAft>
                <a:spcPts val="600"/>
              </a:spcAft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9160" y="1188719"/>
            <a:ext cx="4114800" cy="512064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spcBef>
                <a:spcPts val="600"/>
              </a:spcBef>
              <a:spcAft>
                <a:spcPts val="600"/>
              </a:spcAft>
              <a:defRPr sz="1200"/>
            </a:lvl2pPr>
            <a:lvl3pPr>
              <a:spcBef>
                <a:spcPts val="600"/>
              </a:spcBef>
              <a:spcAft>
                <a:spcPts val="600"/>
              </a:spcAft>
              <a:defRPr sz="1200"/>
            </a:lvl3pPr>
            <a:lvl4pPr>
              <a:spcBef>
                <a:spcPts val="600"/>
              </a:spcBef>
              <a:spcAft>
                <a:spcPts val="600"/>
              </a:spcAft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" y="18288"/>
            <a:ext cx="1527048" cy="832104"/>
          </a:xfrm>
        </p:spPr>
        <p:txBody>
          <a:bodyPr lIns="45720" rIns="45720"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2D3E-9360-4758-8E0C-AE33135323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796528" y="6620256"/>
            <a:ext cx="0" cy="228600"/>
          </a:xfrm>
          <a:prstGeom prst="line">
            <a:avLst/>
          </a:prstGeom>
          <a:ln>
            <a:solidFill>
              <a:srgbClr val="8370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45920" y="0"/>
            <a:ext cx="0" cy="804672"/>
          </a:xfrm>
          <a:prstGeom prst="line">
            <a:avLst/>
          </a:prstGeom>
          <a:ln>
            <a:solidFill>
              <a:srgbClr val="8370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ooterLogo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334250" y="6642100"/>
            <a:ext cx="1428750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lackBanner.emf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4320" y="1371600"/>
            <a:ext cx="4114800" cy="22860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spcBef>
                <a:spcPts val="600"/>
              </a:spcBef>
              <a:spcAft>
                <a:spcPts val="600"/>
              </a:spcAft>
              <a:defRPr sz="1200"/>
            </a:lvl2pPr>
            <a:lvl3pPr>
              <a:spcBef>
                <a:spcPts val="600"/>
              </a:spcBef>
              <a:spcAft>
                <a:spcPts val="600"/>
              </a:spcAft>
              <a:defRPr sz="1200"/>
            </a:lvl3pPr>
            <a:lvl4pPr>
              <a:spcBef>
                <a:spcPts val="600"/>
              </a:spcBef>
              <a:spcAft>
                <a:spcPts val="600"/>
              </a:spcAft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4880" y="1371600"/>
            <a:ext cx="4114800" cy="22860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spcBef>
                <a:spcPts val="600"/>
              </a:spcBef>
              <a:spcAft>
                <a:spcPts val="600"/>
              </a:spcAft>
              <a:defRPr sz="1200"/>
            </a:lvl2pPr>
            <a:lvl3pPr>
              <a:spcBef>
                <a:spcPts val="600"/>
              </a:spcBef>
              <a:spcAft>
                <a:spcPts val="600"/>
              </a:spcAft>
              <a:defRPr sz="1200"/>
            </a:lvl3pPr>
            <a:lvl4pPr>
              <a:spcBef>
                <a:spcPts val="600"/>
              </a:spcBef>
              <a:spcAft>
                <a:spcPts val="600"/>
              </a:spcAft>
              <a:defRPr sz="1200" baseline="0"/>
            </a:lvl4pPr>
            <a:lvl5pPr>
              <a:defRPr sz="1200" baseline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" y="18288"/>
            <a:ext cx="1527048" cy="832104"/>
          </a:xfrm>
        </p:spPr>
        <p:txBody>
          <a:bodyPr lIns="45720" rIns="45720"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2D3E-9360-4758-8E0C-AE33135323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796528" y="6620256"/>
            <a:ext cx="0" cy="228600"/>
          </a:xfrm>
          <a:prstGeom prst="line">
            <a:avLst/>
          </a:prstGeom>
          <a:ln>
            <a:solidFill>
              <a:srgbClr val="8370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45920" y="0"/>
            <a:ext cx="0" cy="804672"/>
          </a:xfrm>
          <a:prstGeom prst="line">
            <a:avLst/>
          </a:prstGeom>
          <a:ln>
            <a:solidFill>
              <a:srgbClr val="8370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sz="half" idx="13"/>
          </p:nvPr>
        </p:nvSpPr>
        <p:spPr>
          <a:xfrm>
            <a:off x="274320" y="4114800"/>
            <a:ext cx="4114800" cy="22860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spcBef>
                <a:spcPts val="600"/>
              </a:spcBef>
              <a:spcAft>
                <a:spcPts val="600"/>
              </a:spcAft>
              <a:defRPr sz="1200"/>
            </a:lvl2pPr>
            <a:lvl3pPr>
              <a:spcBef>
                <a:spcPts val="600"/>
              </a:spcBef>
              <a:spcAft>
                <a:spcPts val="600"/>
              </a:spcAft>
              <a:defRPr sz="1200"/>
            </a:lvl3pPr>
            <a:lvl4pPr>
              <a:spcBef>
                <a:spcPts val="600"/>
              </a:spcBef>
              <a:spcAft>
                <a:spcPts val="600"/>
              </a:spcAft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half" idx="14"/>
          </p:nvPr>
        </p:nvSpPr>
        <p:spPr>
          <a:xfrm>
            <a:off x="4754880" y="4114800"/>
            <a:ext cx="4114800" cy="2286000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400"/>
            </a:lvl1pPr>
            <a:lvl2pPr>
              <a:spcBef>
                <a:spcPts val="600"/>
              </a:spcBef>
              <a:spcAft>
                <a:spcPts val="600"/>
              </a:spcAft>
              <a:defRPr sz="1200"/>
            </a:lvl2pPr>
            <a:lvl3pPr>
              <a:spcBef>
                <a:spcPts val="600"/>
              </a:spcBef>
              <a:spcAft>
                <a:spcPts val="600"/>
              </a:spcAft>
              <a:defRPr sz="1200"/>
            </a:lvl3pPr>
            <a:lvl4pPr>
              <a:spcBef>
                <a:spcPts val="600"/>
              </a:spcBef>
              <a:spcAft>
                <a:spcPts val="600"/>
              </a:spcAft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FooterLogo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334250" y="6642100"/>
            <a:ext cx="1428750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852160"/>
            <a:ext cx="8767763" cy="585216"/>
          </a:xfrm>
        </p:spPr>
        <p:txBody>
          <a:bodyPr wrap="square" lIns="0" tIns="0" rIns="0" bIns="0" anchor="b" anchorCtr="0"/>
          <a:lstStyle>
            <a:lvl1pPr algn="r">
              <a:defRPr sz="3200" b="1" cap="none" baseline="0">
                <a:solidFill>
                  <a:srgbClr val="FFFFFF"/>
                </a:solidFill>
                <a:latin typeface="Trade Gothic LT Std Cn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6455664"/>
            <a:ext cx="8767763" cy="402336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r">
              <a:buNone/>
              <a:defRPr sz="2200" b="1">
                <a:solidFill>
                  <a:srgbClr val="FFFFFF"/>
                </a:solidFill>
                <a:latin typeface="Trade Gothic LT Std Cn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3080" y="18288"/>
            <a:ext cx="7342632" cy="832104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3080" y="1188720"/>
            <a:ext cx="7223760" cy="512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 – level one heading</a:t>
            </a:r>
          </a:p>
          <a:p>
            <a:pPr lvl="1"/>
            <a:r>
              <a:rPr lang="en-US" dirty="0"/>
              <a:t>Second level heading</a:t>
            </a:r>
          </a:p>
          <a:p>
            <a:pPr lvl="2"/>
            <a:r>
              <a:rPr lang="en-US" dirty="0"/>
              <a:t>Third level heading</a:t>
            </a:r>
          </a:p>
          <a:p>
            <a:pPr lvl="3"/>
            <a:r>
              <a:rPr lang="en-US" dirty="0"/>
              <a:t>Body text</a:t>
            </a:r>
          </a:p>
          <a:p>
            <a:pPr lvl="4"/>
            <a:r>
              <a:rPr lang="en-US" dirty="0"/>
              <a:t>First level bullet</a:t>
            </a:r>
          </a:p>
          <a:p>
            <a:pPr lvl="5"/>
            <a:r>
              <a:rPr lang="en-US" dirty="0"/>
              <a:t>Second level bullet</a:t>
            </a:r>
          </a:p>
          <a:p>
            <a:pPr lvl="6"/>
            <a:r>
              <a:rPr lang="en-US" dirty="0"/>
              <a:t>Third level bullet</a:t>
            </a:r>
          </a:p>
          <a:p>
            <a:pPr lvl="7"/>
            <a:r>
              <a:rPr lang="en-US" dirty="0"/>
              <a:t>Fourth level bullet</a:t>
            </a:r>
          </a:p>
          <a:p>
            <a:pPr lvl="8"/>
            <a:r>
              <a:rPr lang="en-US" dirty="0"/>
              <a:t>Fifth level bullet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5943600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6D7FE-E662-4E5D-AFD0-BF9B45B28AC5}" type="datetimeFigureOut">
              <a:rPr lang="en-US" smtClean="0"/>
              <a:pPr/>
              <a:t>12/11/24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" y="18288"/>
            <a:ext cx="1527048" cy="832104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0536" y="6647688"/>
            <a:ext cx="283464" cy="2011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aseline="0">
                <a:solidFill>
                  <a:schemeClr val="tx1"/>
                </a:solidFill>
              </a:defRPr>
            </a:lvl1pPr>
          </a:lstStyle>
          <a:p>
            <a:fld id="{EC1B2D3E-9360-4758-8E0C-AE33135323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None/>
        <a:defRPr sz="1400" b="1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just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None/>
        <a:defRPr sz="1200" b="1" u="sng" kern="1200">
          <a:solidFill>
            <a:schemeClr val="accent1"/>
          </a:solidFill>
          <a:latin typeface="+mj-lt"/>
          <a:ea typeface="+mn-ea"/>
          <a:cs typeface="+mn-cs"/>
        </a:defRPr>
      </a:lvl2pPr>
      <a:lvl3pPr marL="0" indent="0" algn="just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None/>
        <a:defRPr sz="1200" b="1" i="1" kern="1200">
          <a:solidFill>
            <a:schemeClr val="accent1"/>
          </a:solidFill>
          <a:latin typeface="+mj-lt"/>
          <a:ea typeface="+mn-ea"/>
          <a:cs typeface="+mn-cs"/>
        </a:defRPr>
      </a:lvl3pPr>
      <a:lvl4pPr marL="0" indent="0" algn="just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7800" indent="-177800" algn="just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Wingdings" pitchFamily="2" charset="2"/>
        <a:buChar char="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44488" indent="-173038" algn="just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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512763" indent="-168275" algn="just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Wingdings 3" pitchFamily="18" charset="2"/>
        <a:buChar char="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" indent="-171450" algn="just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Wingdings 2" pitchFamily="18" charset="2"/>
        <a:buChar char="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858838" indent="-171450" algn="just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Calibri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E862E-99C2-0EBD-1019-B358DA5C0793}"/>
              </a:ext>
            </a:extLst>
          </p:cNvPr>
          <p:cNvSpPr/>
          <p:nvPr/>
        </p:nvSpPr>
        <p:spPr>
          <a:xfrm>
            <a:off x="-630513" y="2971800"/>
            <a:ext cx="9774513" cy="39158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  <a:alpha val="0"/>
                </a:schemeClr>
              </a:gs>
              <a:gs pos="36000">
                <a:schemeClr val="bg1">
                  <a:alpha val="86078"/>
                </a:schemeClr>
              </a:gs>
              <a:gs pos="99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AB52EE1D-6AF3-43A7-55FE-356D6D86B311}"/>
              </a:ext>
            </a:extLst>
          </p:cNvPr>
          <p:cNvSpPr txBox="1">
            <a:spLocks/>
          </p:cNvSpPr>
          <p:nvPr/>
        </p:nvSpPr>
        <p:spPr>
          <a:xfrm>
            <a:off x="76199" y="5425041"/>
            <a:ext cx="6486525" cy="38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200" b="1" kern="1200">
                <a:solidFill>
                  <a:srgbClr val="FFFFFF"/>
                </a:solidFill>
                <a:latin typeface="Trade Gothic LT Std Cn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200" b="1" u="sng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200" b="1" i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66D561D0-6842-57E3-CEB1-7CC80F1C2C89}"/>
              </a:ext>
            </a:extLst>
          </p:cNvPr>
          <p:cNvSpPr txBox="1">
            <a:spLocks/>
          </p:cNvSpPr>
          <p:nvPr/>
        </p:nvSpPr>
        <p:spPr>
          <a:xfrm>
            <a:off x="5867400" y="5436657"/>
            <a:ext cx="2895600" cy="1176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200" b="1" kern="1200">
                <a:solidFill>
                  <a:srgbClr val="FFFFFF"/>
                </a:solidFill>
                <a:latin typeface="Trade Gothic LT Std Cn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200" b="1" u="sng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200" b="1" i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2800" b="0" dirty="0">
              <a:solidFill>
                <a:schemeClr val="tx1"/>
              </a:solidFill>
              <a:latin typeface="Avenir Book" panose="02000503020000020003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1EDE8769-B92F-49FA-2B08-DB0FB950E69A}"/>
              </a:ext>
            </a:extLst>
          </p:cNvPr>
          <p:cNvSpPr txBox="1">
            <a:spLocks/>
          </p:cNvSpPr>
          <p:nvPr/>
        </p:nvSpPr>
        <p:spPr>
          <a:xfrm>
            <a:off x="107575" y="5868241"/>
            <a:ext cx="4191001" cy="6644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200" b="1" kern="1200">
                <a:solidFill>
                  <a:srgbClr val="FFFFFF"/>
                </a:solidFill>
                <a:latin typeface="Trade Gothic LT Std Cn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200" b="1" u="sng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200" b="1" i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ighbridge Voices - Highbridge Voices - Highbridge Voices">
            <a:extLst>
              <a:ext uri="{FF2B5EF4-FFF2-40B4-BE49-F238E27FC236}">
                <a16:creationId xmlns:a16="http://schemas.microsoft.com/office/drawing/2014/main" id="{43B0D9C6-68BF-C8E1-2858-97CCF7E10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513" y="4419600"/>
            <a:ext cx="5324362" cy="247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FC61D3A3-E073-4C7D-C318-C6C4C8633E6D}"/>
              </a:ext>
            </a:extLst>
          </p:cNvPr>
          <p:cNvSpPr txBox="1">
            <a:spLocks/>
          </p:cNvSpPr>
          <p:nvPr/>
        </p:nvSpPr>
        <p:spPr>
          <a:xfrm>
            <a:off x="6967949" y="5967727"/>
            <a:ext cx="1795051" cy="644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2200" b="1" kern="1200">
                <a:solidFill>
                  <a:srgbClr val="FFFFFF"/>
                </a:solidFill>
                <a:latin typeface="Trade Gothic LT Std Cn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200" b="1" u="sng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200" b="1" i="1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 pitchFamily="34" charset="0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800" b="0" dirty="0">
              <a:solidFill>
                <a:srgbClr val="1781A4"/>
              </a:solidFill>
              <a:latin typeface="Avenir Next" panose="020B05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EA32401-78F2-8D31-EE44-002130F6AC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44973"/>
            <a:ext cx="9448800" cy="45270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95381A-EEEC-8CE9-DD84-B1779FF53920}"/>
              </a:ext>
            </a:extLst>
          </p:cNvPr>
          <p:cNvSpPr txBox="1"/>
          <p:nvPr/>
        </p:nvSpPr>
        <p:spPr>
          <a:xfrm>
            <a:off x="1944326" y="5890585"/>
            <a:ext cx="5980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/>
              <a:t>A Pathway to Success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188369"/>
            <a:ext cx="7342632" cy="83210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Overview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2D3E-9360-4758-8E0C-AE331353233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15E733-EBC7-C66E-D3FC-54F1B476E7FC}"/>
              </a:ext>
            </a:extLst>
          </p:cNvPr>
          <p:cNvSpPr txBox="1"/>
          <p:nvPr/>
        </p:nvSpPr>
        <p:spPr>
          <a:xfrm>
            <a:off x="-1682590" y="3052270"/>
            <a:ext cx="10668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pPr marL="2114550" lvl="4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114550" lvl="4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114550" lvl="4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endParaRPr lang="en-US" sz="1600" dirty="0"/>
          </a:p>
          <a:p>
            <a:pPr marL="2114550" lvl="4" indent="-285750">
              <a:buFont typeface="Wingdings" panose="05000000000000000000" pitchFamily="2" charset="2"/>
              <a:buChar char="v"/>
            </a:pPr>
            <a:r>
              <a:rPr lang="en-US" sz="2000" dirty="0"/>
              <a:t>A Proven pathway to success for young people in Highbridge</a:t>
            </a:r>
          </a:p>
          <a:p>
            <a:pPr marL="2114550" lvl="4" indent="-285750">
              <a:buFont typeface="Wingdings" panose="05000000000000000000" pitchFamily="2" charset="2"/>
              <a:buChar char="v"/>
            </a:pPr>
            <a:r>
              <a:rPr lang="en-US" sz="2000" dirty="0"/>
              <a:t>Extraordinary Concerts  (e.g. Jazz at Lincoln Center, St. Jean Baptiste, Mosaic)</a:t>
            </a:r>
            <a:endParaRPr lang="en-US" sz="2000" b="1" i="1" dirty="0"/>
          </a:p>
          <a:p>
            <a:pPr marL="2114550" lvl="4" indent="-285750">
              <a:buFont typeface="Wingdings" panose="05000000000000000000" pitchFamily="2" charset="2"/>
              <a:buChar char="v"/>
            </a:pPr>
            <a:r>
              <a:rPr lang="en-US" sz="2000" dirty="0"/>
              <a:t>Renewed Vision and Relationship with Sacred Heart School and Parish</a:t>
            </a:r>
          </a:p>
          <a:p>
            <a:pPr marL="2114550" lvl="4" indent="-285750">
              <a:buFont typeface="Wingdings" panose="05000000000000000000" pitchFamily="2" charset="2"/>
              <a:buChar char="v"/>
            </a:pPr>
            <a:r>
              <a:rPr lang="en-US" sz="2000" dirty="0"/>
              <a:t>Community partnership building (e.g. Grand Street Settlement)</a:t>
            </a:r>
          </a:p>
          <a:p>
            <a:pPr marL="2114550" lvl="4" indent="-285750">
              <a:buFont typeface="Wingdings" panose="05000000000000000000" pitchFamily="2" charset="2"/>
              <a:buChar char="v"/>
            </a:pP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854D27-B4D2-1280-29E4-6D7EE750DE85}"/>
              </a:ext>
            </a:extLst>
          </p:cNvPr>
          <p:cNvSpPr txBox="1"/>
          <p:nvPr/>
        </p:nvSpPr>
        <p:spPr>
          <a:xfrm>
            <a:off x="-381000" y="1195790"/>
            <a:ext cx="563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/>
            <a:endParaRPr lang="en-US" sz="16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"/>
              </a:rPr>
              <a:t>FOUR PILLARS OF SUCCESS</a:t>
            </a:r>
          </a:p>
          <a:p>
            <a:pPr lvl="1"/>
            <a:endParaRPr lang="en-US" sz="1600" b="1" dirty="0">
              <a:latin typeface=""/>
            </a:endParaRPr>
          </a:p>
          <a:p>
            <a:pPr lvl="1"/>
            <a:endParaRPr lang="en-US" sz="1600" b="1" dirty="0">
              <a:latin typeface="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b="1" dirty="0">
                <a:latin typeface=""/>
              </a:rPr>
              <a:t>1st Class Music and Choral Education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"/>
              </a:rPr>
              <a:t>A “Safe Place” to grow and thrive after school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"/>
              </a:rPr>
              <a:t>Significant Academic support and enrichment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latin typeface=""/>
              </a:rPr>
              <a:t>Pathway to our “Performance Choir”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E3C6E-2B91-8780-9731-017EDC33C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035" y="1295400"/>
            <a:ext cx="3644501" cy="27333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83476-F184-53C9-6243-1617D4096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995CB-FD30-F956-2709-82E858DB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2D3E-9360-4758-8E0C-AE331353233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F69F3-426B-908D-BD8A-E92846347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68" y="1030016"/>
            <a:ext cx="7090263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7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507540-720F-736B-1382-D73ADF846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968744"/>
            <a:ext cx="8382000" cy="5562600"/>
          </a:xfrm>
        </p:spPr>
        <p:txBody>
          <a:bodyPr>
            <a:normAutofit fontScale="55000" lnSpcReduction="20000"/>
          </a:bodyPr>
          <a:lstStyle/>
          <a:p>
            <a:pPr algn="l"/>
            <a:endParaRPr lang="en-US" sz="2000" dirty="0"/>
          </a:p>
          <a:p>
            <a:pPr algn="ctr"/>
            <a:r>
              <a:rPr lang="en-US" sz="6200" i="1" dirty="0"/>
              <a:t>Recruit and Develop a 250 member CORE group utilizing HBV proven “Method”</a:t>
            </a:r>
          </a:p>
          <a:p>
            <a:pPr algn="l"/>
            <a:endParaRPr lang="en-US" sz="3600" i="1" dirty="0"/>
          </a:p>
          <a:p>
            <a:pPr algn="ctr"/>
            <a:r>
              <a:rPr lang="en-US" sz="3600" dirty="0"/>
              <a:t>FOCUS ON KEY LOCATIONS &amp; PARTNERSHIPS</a:t>
            </a:r>
          </a:p>
          <a:p>
            <a:pPr algn="l"/>
            <a:endParaRPr lang="en-US" sz="3600" dirty="0"/>
          </a:p>
          <a:p>
            <a:pPr marL="571500" indent="-571500" algn="l">
              <a:buFont typeface="Wingdings" pitchFamily="2" charset="2"/>
              <a:buChar char="v"/>
            </a:pPr>
            <a:r>
              <a:rPr lang="en-US" sz="2900" dirty="0"/>
              <a:t>Merriam Avenue: 50 STUDENTS - HBV Staff 5x a week (tutoring, counseling, academic enrichment, music, performance)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en-US" sz="2900" dirty="0"/>
              <a:t>Sacred Heart School (After School Music Program):  50 STUDENTS   - HBV Staff 3x a week (tutoring, counseling, music) 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en-US" sz="2900" dirty="0"/>
              <a:t>Sacred Heart Parish (After School Program): 50 Students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en-US" sz="2900" dirty="0"/>
              <a:t>Green School: 50 STUDENTS - HBV Staff 3x week (Music instruction)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en-US" sz="2900" dirty="0"/>
              <a:t>Grand Street Settlement at </a:t>
            </a:r>
            <a:r>
              <a:rPr lang="en-US" sz="2900" dirty="0" err="1"/>
              <a:t>Artsbridge</a:t>
            </a:r>
            <a:r>
              <a:rPr lang="en-US" sz="2900" dirty="0"/>
              <a:t> (Pre-school Music Program): 50 STUDENTS</a:t>
            </a:r>
          </a:p>
          <a:p>
            <a:pPr marL="571500" indent="-571500" algn="l">
              <a:buFont typeface="Wingdings" pitchFamily="2" charset="2"/>
              <a:buChar char="v"/>
            </a:pPr>
            <a:endParaRPr lang="en-US" sz="3600" dirty="0"/>
          </a:p>
          <a:p>
            <a:pPr marL="571500" indent="-571500" algn="l">
              <a:buFont typeface="Wingdings" pitchFamily="2" charset="2"/>
              <a:buChar char="v"/>
            </a:pPr>
            <a:endParaRPr lang="en-US" sz="3600" dirty="0"/>
          </a:p>
          <a:p>
            <a:pPr marL="571500" indent="-571500" algn="l">
              <a:buFont typeface="Wingdings" pitchFamily="2" charset="2"/>
              <a:buChar char="v"/>
            </a:pPr>
            <a:endParaRPr lang="en-US" sz="3600" dirty="0"/>
          </a:p>
          <a:p>
            <a:pPr algn="l"/>
            <a:endParaRPr lang="en-US" sz="3600" i="1" dirty="0"/>
          </a:p>
          <a:p>
            <a:pPr algn="l"/>
            <a:endParaRPr lang="en-US" sz="3600" i="1" dirty="0"/>
          </a:p>
          <a:p>
            <a:pPr algn="l"/>
            <a:endParaRPr lang="en-US" sz="3600" i="1" dirty="0"/>
          </a:p>
          <a:p>
            <a:pPr algn="l"/>
            <a:endParaRPr lang="en-US" sz="3600" i="1" dirty="0"/>
          </a:p>
          <a:p>
            <a:pPr marL="457200" indent="-457200" algn="l">
              <a:buFont typeface="Wingdings" pitchFamily="2" charset="2"/>
              <a:buChar char="v"/>
            </a:pPr>
            <a:endParaRPr lang="en-US" sz="2900" dirty="0"/>
          </a:p>
          <a:p>
            <a:pPr marL="746760" marR="0" algn="l">
              <a:spcBef>
                <a:spcPts val="0"/>
              </a:spcBef>
              <a:spcAft>
                <a:spcPts val="0"/>
              </a:spcAft>
            </a:pPr>
            <a:endParaRPr lang="en-US" sz="1800" b="1" u="sng" dirty="0">
              <a:effectLst/>
              <a:latin typeface="Trebuchet MS" panose="020B0603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Wingdings" pitchFamily="2" charset="2"/>
              <a:buChar char="v"/>
            </a:pPr>
            <a:endParaRPr lang="en-US" sz="2400" dirty="0"/>
          </a:p>
          <a:p>
            <a:pPr marL="285750" indent="-285750" algn="l">
              <a:buFont typeface="Wingdings" pitchFamily="2" charset="2"/>
              <a:buChar char="v"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0B6E65-25C3-8B7F-EF52-5229476F359F}"/>
              </a:ext>
            </a:extLst>
          </p:cNvPr>
          <p:cNvSpPr txBox="1"/>
          <p:nvPr/>
        </p:nvSpPr>
        <p:spPr>
          <a:xfrm>
            <a:off x="609600" y="383969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2025-26 GOALS</a:t>
            </a:r>
          </a:p>
        </p:txBody>
      </p:sp>
    </p:spTree>
    <p:extLst>
      <p:ext uri="{BB962C8B-B14F-4D97-AF65-F5344CB8AC3E}">
        <p14:creationId xmlns:p14="http://schemas.microsoft.com/office/powerpoint/2010/main" val="104619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EECA1-4C66-ADE2-36AD-A1829478A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47554-2419-8170-C85D-A70A58D0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2D3E-9360-4758-8E0C-AE331353233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4C2D5B-E7E9-74C5-6033-C8214F1E4E54}"/>
              </a:ext>
            </a:extLst>
          </p:cNvPr>
          <p:cNvSpPr txBox="1"/>
          <p:nvPr/>
        </p:nvSpPr>
        <p:spPr>
          <a:xfrm>
            <a:off x="609600" y="383969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Years of Proof of the HBV Method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3E27F56A-0D2F-8175-B14F-3E3FA3A1A354}"/>
              </a:ext>
            </a:extLst>
          </p:cNvPr>
          <p:cNvSpPr txBox="1"/>
          <p:nvPr/>
        </p:nvSpPr>
        <p:spPr>
          <a:xfrm>
            <a:off x="1283900" y="4342525"/>
            <a:ext cx="1865630" cy="1236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98% of H</a:t>
            </a:r>
            <a:r>
              <a:rPr lang="en-US" sz="1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BV </a:t>
            </a:r>
            <a:r>
              <a:rPr sz="1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graduates complete high school in </a:t>
            </a:r>
            <a:r>
              <a:rPr lang="en-US" sz="1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1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years compared to </a:t>
            </a:r>
            <a:r>
              <a:rPr lang="en-US" sz="1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1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in the Bronx’s District 9.</a:t>
            </a:r>
            <a:endParaRPr lang="en-US" sz="11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1100" spc="-25" dirty="0">
              <a:solidFill>
                <a:srgbClr val="231F20"/>
              </a:solidFill>
              <a:latin typeface="Palatino Linotype"/>
              <a:cs typeface="Palatino Linotype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1100" spc="-25" dirty="0">
              <a:solidFill>
                <a:srgbClr val="231F20"/>
              </a:solidFill>
              <a:latin typeface="Palatino Linotype"/>
              <a:cs typeface="Palatino Linotype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100" b="1" spc="-25" dirty="0">
                <a:solidFill>
                  <a:srgbClr val="231F20"/>
                </a:solidFill>
                <a:latin typeface="Palatino Linotype"/>
                <a:cs typeface="Palatino Linotype"/>
              </a:rPr>
              <a:t>2011 – 2019 Data Study</a:t>
            </a:r>
            <a:endParaRPr sz="1100" b="1" dirty="0">
              <a:latin typeface="Palatino Linotype"/>
              <a:cs typeface="Palatino Linotype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7871CD04-8D6E-CF06-6272-179F48AD7C22}"/>
              </a:ext>
            </a:extLst>
          </p:cNvPr>
          <p:cNvSpPr txBox="1"/>
          <p:nvPr/>
        </p:nvSpPr>
        <p:spPr>
          <a:xfrm>
            <a:off x="3549276" y="4342525"/>
            <a:ext cx="163068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92% of Highbridge students are passing English language arts; 95% are passing math.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DCC4F825-9E03-366E-A198-04D0A9E4CBBE}"/>
              </a:ext>
            </a:extLst>
          </p:cNvPr>
          <p:cNvSpPr txBox="1"/>
          <p:nvPr/>
        </p:nvSpPr>
        <p:spPr>
          <a:xfrm>
            <a:off x="5814650" y="4342525"/>
            <a:ext cx="2045449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Highbridge Voices students’ average school attendance is 97% compared to 79% in the Bronx’s District 9.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11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object 5">
            <a:extLst>
              <a:ext uri="{FF2B5EF4-FFF2-40B4-BE49-F238E27FC236}">
                <a16:creationId xmlns:a16="http://schemas.microsoft.com/office/drawing/2014/main" id="{D8431938-A83A-7596-5900-9289A0CCFACD}"/>
              </a:ext>
            </a:extLst>
          </p:cNvPr>
          <p:cNvGrpSpPr/>
          <p:nvPr/>
        </p:nvGrpSpPr>
        <p:grpSpPr>
          <a:xfrm>
            <a:off x="1296600" y="1179736"/>
            <a:ext cx="904875" cy="3134995"/>
            <a:chOff x="345815" y="528231"/>
            <a:chExt cx="904875" cy="3134995"/>
          </a:xfrm>
        </p:grpSpPr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976E9B19-4B9B-9D6B-3D69-4288B36DA0CA}"/>
                </a:ext>
              </a:extLst>
            </p:cNvPr>
            <p:cNvSpPr/>
            <p:nvPr/>
          </p:nvSpPr>
          <p:spPr>
            <a:xfrm>
              <a:off x="345815" y="528231"/>
              <a:ext cx="904875" cy="3134995"/>
            </a:xfrm>
            <a:custGeom>
              <a:avLst/>
              <a:gdLst/>
              <a:ahLst/>
              <a:cxnLst/>
              <a:rect l="l" t="t" r="r" b="b"/>
              <a:pathLst>
                <a:path w="904875" h="3134995">
                  <a:moveTo>
                    <a:pt x="904824" y="0"/>
                  </a:moveTo>
                  <a:lnTo>
                    <a:pt x="0" y="0"/>
                  </a:lnTo>
                  <a:lnTo>
                    <a:pt x="0" y="3134804"/>
                  </a:lnTo>
                  <a:lnTo>
                    <a:pt x="904824" y="3134804"/>
                  </a:lnTo>
                  <a:lnTo>
                    <a:pt x="904824" y="0"/>
                  </a:lnTo>
                  <a:close/>
                </a:path>
              </a:pathLst>
            </a:custGeom>
            <a:solidFill>
              <a:srgbClr val="C51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91005979-0EE0-7FD5-0386-3CD8B99FDF2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056" y="2813393"/>
              <a:ext cx="771131" cy="849642"/>
            </a:xfrm>
            <a:prstGeom prst="rect">
              <a:avLst/>
            </a:prstGeom>
          </p:spPr>
        </p:pic>
      </p:grpSp>
      <p:grpSp>
        <p:nvGrpSpPr>
          <p:cNvPr id="11" name="object 8">
            <a:extLst>
              <a:ext uri="{FF2B5EF4-FFF2-40B4-BE49-F238E27FC236}">
                <a16:creationId xmlns:a16="http://schemas.microsoft.com/office/drawing/2014/main" id="{2D2DA5B8-B7E7-4BA0-F5F7-45F03DE5A115}"/>
              </a:ext>
            </a:extLst>
          </p:cNvPr>
          <p:cNvGrpSpPr/>
          <p:nvPr/>
        </p:nvGrpSpPr>
        <p:grpSpPr>
          <a:xfrm>
            <a:off x="3562014" y="1371760"/>
            <a:ext cx="904875" cy="2943225"/>
            <a:chOff x="2611229" y="720255"/>
            <a:chExt cx="904875" cy="2943225"/>
          </a:xfrm>
        </p:grpSpPr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9705E802-C0A1-802B-1D17-ADCF9B62033B}"/>
                </a:ext>
              </a:extLst>
            </p:cNvPr>
            <p:cNvSpPr/>
            <p:nvPr/>
          </p:nvSpPr>
          <p:spPr>
            <a:xfrm>
              <a:off x="2611229" y="720255"/>
              <a:ext cx="904875" cy="2943225"/>
            </a:xfrm>
            <a:custGeom>
              <a:avLst/>
              <a:gdLst/>
              <a:ahLst/>
              <a:cxnLst/>
              <a:rect l="l" t="t" r="r" b="b"/>
              <a:pathLst>
                <a:path w="904875" h="2943225">
                  <a:moveTo>
                    <a:pt x="904824" y="0"/>
                  </a:moveTo>
                  <a:lnTo>
                    <a:pt x="0" y="0"/>
                  </a:lnTo>
                  <a:lnTo>
                    <a:pt x="0" y="2942780"/>
                  </a:lnTo>
                  <a:lnTo>
                    <a:pt x="904824" y="2942780"/>
                  </a:lnTo>
                  <a:lnTo>
                    <a:pt x="904824" y="0"/>
                  </a:lnTo>
                  <a:close/>
                </a:path>
              </a:pathLst>
            </a:custGeom>
            <a:solidFill>
              <a:srgbClr val="C51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id="{06417850-F7A9-3ABC-5593-0DFADB9D196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3469" y="2813393"/>
              <a:ext cx="771131" cy="849642"/>
            </a:xfrm>
            <a:prstGeom prst="rect">
              <a:avLst/>
            </a:prstGeom>
          </p:spPr>
        </p:pic>
      </p:grpSp>
      <p:grpSp>
        <p:nvGrpSpPr>
          <p:cNvPr id="14" name="object 11">
            <a:extLst>
              <a:ext uri="{FF2B5EF4-FFF2-40B4-BE49-F238E27FC236}">
                <a16:creationId xmlns:a16="http://schemas.microsoft.com/office/drawing/2014/main" id="{54817B74-2647-2D12-B32E-3BE6B1733775}"/>
              </a:ext>
            </a:extLst>
          </p:cNvPr>
          <p:cNvGrpSpPr/>
          <p:nvPr/>
        </p:nvGrpSpPr>
        <p:grpSpPr>
          <a:xfrm>
            <a:off x="4527163" y="1269588"/>
            <a:ext cx="904875" cy="3045460"/>
            <a:chOff x="3576378" y="618083"/>
            <a:chExt cx="904875" cy="3045460"/>
          </a:xfrm>
        </p:grpSpPr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63C2F26C-6DA6-CD9F-ABF6-2F9AC03B9973}"/>
                </a:ext>
              </a:extLst>
            </p:cNvPr>
            <p:cNvSpPr/>
            <p:nvPr/>
          </p:nvSpPr>
          <p:spPr>
            <a:xfrm>
              <a:off x="3576378" y="618083"/>
              <a:ext cx="904875" cy="3045460"/>
            </a:xfrm>
            <a:custGeom>
              <a:avLst/>
              <a:gdLst/>
              <a:ahLst/>
              <a:cxnLst/>
              <a:rect l="l" t="t" r="r" b="b"/>
              <a:pathLst>
                <a:path w="904875" h="3045460">
                  <a:moveTo>
                    <a:pt x="904824" y="0"/>
                  </a:moveTo>
                  <a:lnTo>
                    <a:pt x="0" y="0"/>
                  </a:lnTo>
                  <a:lnTo>
                    <a:pt x="0" y="3044952"/>
                  </a:lnTo>
                  <a:lnTo>
                    <a:pt x="904824" y="3044952"/>
                  </a:lnTo>
                  <a:lnTo>
                    <a:pt x="904824" y="0"/>
                  </a:lnTo>
                  <a:close/>
                </a:path>
              </a:pathLst>
            </a:custGeom>
            <a:solidFill>
              <a:srgbClr val="C51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id="{61879E59-BDC7-CA9F-2160-1AA4B573C53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8606" y="2813392"/>
              <a:ext cx="771143" cy="849642"/>
            </a:xfrm>
            <a:prstGeom prst="rect">
              <a:avLst/>
            </a:prstGeom>
          </p:spPr>
        </p:pic>
      </p:grpSp>
      <p:grpSp>
        <p:nvGrpSpPr>
          <p:cNvPr id="17" name="object 14">
            <a:extLst>
              <a:ext uri="{FF2B5EF4-FFF2-40B4-BE49-F238E27FC236}">
                <a16:creationId xmlns:a16="http://schemas.microsoft.com/office/drawing/2014/main" id="{00C4FC33-82B6-941A-5E6A-6D252A88B6AF}"/>
              </a:ext>
            </a:extLst>
          </p:cNvPr>
          <p:cNvGrpSpPr/>
          <p:nvPr/>
        </p:nvGrpSpPr>
        <p:grpSpPr>
          <a:xfrm>
            <a:off x="5827427" y="1205529"/>
            <a:ext cx="904875" cy="3109595"/>
            <a:chOff x="4876642" y="554024"/>
            <a:chExt cx="904875" cy="3109595"/>
          </a:xfrm>
        </p:grpSpPr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1060BF78-CE18-BE53-2D8B-41A14F690258}"/>
                </a:ext>
              </a:extLst>
            </p:cNvPr>
            <p:cNvSpPr/>
            <p:nvPr/>
          </p:nvSpPr>
          <p:spPr>
            <a:xfrm>
              <a:off x="4876642" y="554024"/>
              <a:ext cx="904875" cy="3109595"/>
            </a:xfrm>
            <a:custGeom>
              <a:avLst/>
              <a:gdLst/>
              <a:ahLst/>
              <a:cxnLst/>
              <a:rect l="l" t="t" r="r" b="b"/>
              <a:pathLst>
                <a:path w="904875" h="3109595">
                  <a:moveTo>
                    <a:pt x="904824" y="0"/>
                  </a:moveTo>
                  <a:lnTo>
                    <a:pt x="0" y="0"/>
                  </a:lnTo>
                  <a:lnTo>
                    <a:pt x="0" y="3108998"/>
                  </a:lnTo>
                  <a:lnTo>
                    <a:pt x="904824" y="3108998"/>
                  </a:lnTo>
                  <a:lnTo>
                    <a:pt x="904824" y="0"/>
                  </a:lnTo>
                  <a:close/>
                </a:path>
              </a:pathLst>
            </a:custGeom>
            <a:solidFill>
              <a:srgbClr val="C51E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6">
              <a:extLst>
                <a:ext uri="{FF2B5EF4-FFF2-40B4-BE49-F238E27FC236}">
                  <a16:creationId xmlns:a16="http://schemas.microsoft.com/office/drawing/2014/main" id="{67D2509D-15BD-C7FF-C066-E480F46FD03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1582" y="2813393"/>
              <a:ext cx="771131" cy="849642"/>
            </a:xfrm>
            <a:prstGeom prst="rect">
              <a:avLst/>
            </a:prstGeom>
          </p:spPr>
        </p:pic>
      </p:grpSp>
      <p:sp>
        <p:nvSpPr>
          <p:cNvPr id="21" name="object 20">
            <a:extLst>
              <a:ext uri="{FF2B5EF4-FFF2-40B4-BE49-F238E27FC236}">
                <a16:creationId xmlns:a16="http://schemas.microsoft.com/office/drawing/2014/main" id="{7D88D93D-2668-C273-5B7F-28524AAAB4EF}"/>
              </a:ext>
            </a:extLst>
          </p:cNvPr>
          <p:cNvSpPr txBox="1"/>
          <p:nvPr/>
        </p:nvSpPr>
        <p:spPr>
          <a:xfrm>
            <a:off x="2723746" y="3133439"/>
            <a:ext cx="738664" cy="1082040"/>
          </a:xfrm>
          <a:prstGeom prst="rect">
            <a:avLst/>
          </a:prstGeom>
        </p:spPr>
        <p:txBody>
          <a:bodyPr vert="vert270" wrap="square" lIns="0" tIns="457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2400" spc="-150" dirty="0">
                <a:solidFill>
                  <a:srgbClr val="FFFFFF"/>
                </a:solidFill>
                <a:latin typeface="Palatino Linotype"/>
                <a:cs typeface="Palatino Linotype"/>
              </a:rPr>
              <a:t>District</a:t>
            </a:r>
            <a:r>
              <a:rPr sz="2400" spc="-17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Palatino Linotype"/>
                <a:cs typeface="Palatino Linotype"/>
              </a:rPr>
              <a:t>9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D2FA30DA-6379-F0E5-760E-11338E142A8F}"/>
              </a:ext>
            </a:extLst>
          </p:cNvPr>
          <p:cNvSpPr txBox="1"/>
          <p:nvPr/>
        </p:nvSpPr>
        <p:spPr>
          <a:xfrm>
            <a:off x="7252465" y="3133439"/>
            <a:ext cx="738664" cy="1082040"/>
          </a:xfrm>
          <a:prstGeom prst="rect">
            <a:avLst/>
          </a:prstGeom>
        </p:spPr>
        <p:txBody>
          <a:bodyPr vert="vert270" wrap="square" lIns="0" tIns="457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2400" spc="-150" dirty="0">
                <a:solidFill>
                  <a:srgbClr val="FFFFFF"/>
                </a:solidFill>
                <a:latin typeface="Palatino Linotype"/>
                <a:cs typeface="Palatino Linotype"/>
              </a:rPr>
              <a:t>District</a:t>
            </a:r>
            <a:r>
              <a:rPr sz="2400" spc="-17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Palatino Linotype"/>
                <a:cs typeface="Palatino Linotype"/>
              </a:rPr>
              <a:t>9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44CEB3EB-32BC-C85B-DA41-A6FE424FA557}"/>
              </a:ext>
            </a:extLst>
          </p:cNvPr>
          <p:cNvSpPr txBox="1"/>
          <p:nvPr/>
        </p:nvSpPr>
        <p:spPr>
          <a:xfrm>
            <a:off x="3536614" y="1238018"/>
            <a:ext cx="955675" cy="754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30"/>
              </a:spcBef>
            </a:pPr>
            <a:r>
              <a:rPr sz="4750" spc="-335" dirty="0">
                <a:solidFill>
                  <a:srgbClr val="FFFFFF"/>
                </a:solidFill>
                <a:latin typeface="Palatino Linotype"/>
                <a:cs typeface="Palatino Linotype"/>
              </a:rPr>
              <a:t>92</a:t>
            </a:r>
            <a:r>
              <a:rPr sz="4125" spc="-502" baseline="28282" dirty="0">
                <a:solidFill>
                  <a:srgbClr val="FFFFFF"/>
                </a:solidFill>
                <a:latin typeface="Palatino Linotype"/>
                <a:cs typeface="Palatino Linotype"/>
              </a:rPr>
              <a:t>%</a:t>
            </a:r>
            <a:endParaRPr sz="4125" baseline="28282" dirty="0">
              <a:latin typeface="Palatino Linotype"/>
              <a:cs typeface="Palatino Linotype"/>
            </a:endParaRPr>
          </a:p>
        </p:txBody>
      </p:sp>
      <p:sp>
        <p:nvSpPr>
          <p:cNvPr id="24" name="object 23">
            <a:extLst>
              <a:ext uri="{FF2B5EF4-FFF2-40B4-BE49-F238E27FC236}">
                <a16:creationId xmlns:a16="http://schemas.microsoft.com/office/drawing/2014/main" id="{F1F8D8E6-BFFA-C1A5-64FF-03543173669D}"/>
              </a:ext>
            </a:extLst>
          </p:cNvPr>
          <p:cNvSpPr txBox="1"/>
          <p:nvPr/>
        </p:nvSpPr>
        <p:spPr>
          <a:xfrm>
            <a:off x="4501763" y="1132465"/>
            <a:ext cx="955675" cy="754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130"/>
              </a:spcBef>
            </a:pPr>
            <a:r>
              <a:rPr sz="4750" spc="-325" dirty="0">
                <a:solidFill>
                  <a:srgbClr val="FFFFFF"/>
                </a:solidFill>
                <a:latin typeface="Palatino Linotype"/>
                <a:cs typeface="Palatino Linotype"/>
              </a:rPr>
              <a:t>95</a:t>
            </a:r>
            <a:r>
              <a:rPr sz="4125" spc="-487" baseline="28282" dirty="0">
                <a:solidFill>
                  <a:srgbClr val="FFFFFF"/>
                </a:solidFill>
                <a:latin typeface="Palatino Linotype"/>
                <a:cs typeface="Palatino Linotype"/>
              </a:rPr>
              <a:t>%</a:t>
            </a:r>
            <a:endParaRPr sz="4125" baseline="28282">
              <a:latin typeface="Palatino Linotype"/>
              <a:cs typeface="Palatino Linotype"/>
            </a:endParaRPr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16ED7221-55C2-CA6D-14B6-B6908ADC2359}"/>
              </a:ext>
            </a:extLst>
          </p:cNvPr>
          <p:cNvSpPr txBox="1"/>
          <p:nvPr/>
        </p:nvSpPr>
        <p:spPr>
          <a:xfrm>
            <a:off x="5802027" y="1068965"/>
            <a:ext cx="955675" cy="754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30"/>
              </a:spcBef>
            </a:pPr>
            <a:r>
              <a:rPr sz="4750" spc="-360" dirty="0">
                <a:solidFill>
                  <a:srgbClr val="FFFFFF"/>
                </a:solidFill>
                <a:latin typeface="Palatino Linotype"/>
                <a:cs typeface="Palatino Linotype"/>
              </a:rPr>
              <a:t>97</a:t>
            </a:r>
            <a:r>
              <a:rPr sz="4125" spc="-540" baseline="28282" dirty="0">
                <a:solidFill>
                  <a:srgbClr val="FFFFFF"/>
                </a:solidFill>
                <a:latin typeface="Palatino Linotype"/>
                <a:cs typeface="Palatino Linotype"/>
              </a:rPr>
              <a:t>%</a:t>
            </a:r>
            <a:endParaRPr sz="4125" baseline="28282" dirty="0">
              <a:latin typeface="Palatino Linotype"/>
              <a:cs typeface="Palatino Linotype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5BEFFCE3-E17A-969A-7BFB-D2669EB2F1C6}"/>
              </a:ext>
            </a:extLst>
          </p:cNvPr>
          <p:cNvSpPr txBox="1"/>
          <p:nvPr/>
        </p:nvSpPr>
        <p:spPr>
          <a:xfrm>
            <a:off x="2250822" y="2554846"/>
            <a:ext cx="904875" cy="1753365"/>
          </a:xfrm>
          <a:prstGeom prst="rect">
            <a:avLst/>
          </a:prstGeom>
          <a:solidFill>
            <a:srgbClr val="A1C8DB"/>
          </a:solidFill>
        </p:spPr>
        <p:txBody>
          <a:bodyPr vert="horz" wrap="square" lIns="0" tIns="0" rIns="0" bIns="0" rtlCol="0">
            <a:spAutoFit/>
          </a:bodyPr>
          <a:lstStyle/>
          <a:p>
            <a:pPr marL="55880">
              <a:lnSpc>
                <a:spcPts val="2785"/>
              </a:lnSpc>
            </a:pPr>
            <a:r>
              <a:rPr lang="en-US" sz="24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70</a:t>
            </a:r>
            <a:r>
              <a:rPr sz="2100" spc="-37" baseline="23809" dirty="0">
                <a:solidFill>
                  <a:srgbClr val="FFFFFF"/>
                </a:solidFill>
                <a:latin typeface="Palatino Linotype"/>
                <a:cs typeface="Palatino Linotype"/>
              </a:rPr>
              <a:t>%</a:t>
            </a:r>
            <a:endParaRPr lang="en-US" sz="2100" spc="-37" baseline="23809" dirty="0">
              <a:solidFill>
                <a:srgbClr val="FFFFFF"/>
              </a:solidFill>
              <a:latin typeface="Palatino Linotype"/>
              <a:cs typeface="Palatino Linotype"/>
            </a:endParaRPr>
          </a:p>
          <a:p>
            <a:pPr marL="55880">
              <a:lnSpc>
                <a:spcPts val="2785"/>
              </a:lnSpc>
            </a:pPr>
            <a:endParaRPr lang="en-US" sz="2100" spc="-37" baseline="23809" dirty="0">
              <a:solidFill>
                <a:srgbClr val="FFFFFF"/>
              </a:solidFill>
              <a:latin typeface="Palatino Linotype"/>
              <a:cs typeface="Palatino Linotype"/>
            </a:endParaRPr>
          </a:p>
          <a:p>
            <a:pPr marL="55880">
              <a:lnSpc>
                <a:spcPts val="2785"/>
              </a:lnSpc>
            </a:pPr>
            <a:endParaRPr lang="en-US" sz="2100" spc="-37" baseline="23809" dirty="0">
              <a:solidFill>
                <a:srgbClr val="FFFFFF"/>
              </a:solidFill>
              <a:latin typeface="Palatino Linotype"/>
              <a:cs typeface="Palatino Linotype"/>
            </a:endParaRPr>
          </a:p>
          <a:p>
            <a:pPr marL="55880">
              <a:lnSpc>
                <a:spcPts val="2785"/>
              </a:lnSpc>
            </a:pPr>
            <a:endParaRPr lang="en-US" sz="2100" spc="-37" baseline="23809" dirty="0">
              <a:solidFill>
                <a:srgbClr val="FFFFFF"/>
              </a:solidFill>
              <a:latin typeface="Palatino Linotype"/>
              <a:cs typeface="Palatino Linotype"/>
            </a:endParaRPr>
          </a:p>
          <a:p>
            <a:pPr marL="55880">
              <a:lnSpc>
                <a:spcPts val="2785"/>
              </a:lnSpc>
            </a:pPr>
            <a:endParaRPr lang="en-US" sz="2100" spc="-37" baseline="23809" dirty="0">
              <a:solidFill>
                <a:srgbClr val="FFFFFF"/>
              </a:solidFill>
              <a:latin typeface="Palatino Linotype"/>
              <a:cs typeface="Palatino Linotype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2ABA3EC3-CF12-F7CF-F99D-588CB4E86F10}"/>
              </a:ext>
            </a:extLst>
          </p:cNvPr>
          <p:cNvSpPr txBox="1"/>
          <p:nvPr/>
        </p:nvSpPr>
        <p:spPr>
          <a:xfrm>
            <a:off x="6781800" y="1676400"/>
            <a:ext cx="904875" cy="2631811"/>
          </a:xfrm>
          <a:prstGeom prst="rect">
            <a:avLst/>
          </a:prstGeom>
          <a:solidFill>
            <a:srgbClr val="A1C8DB"/>
          </a:solidFill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600"/>
              </a:lnSpc>
            </a:pPr>
            <a:r>
              <a:rPr lang="en-US" sz="24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7</a:t>
            </a:r>
            <a:r>
              <a:rPr sz="2400" spc="-25" dirty="0">
                <a:solidFill>
                  <a:srgbClr val="FFFFFF"/>
                </a:solidFill>
                <a:latin typeface="Palatino Linotype"/>
                <a:cs typeface="Palatino Linotype"/>
              </a:rPr>
              <a:t>9</a:t>
            </a:r>
            <a:r>
              <a:rPr sz="2100" spc="-37" baseline="23809" dirty="0">
                <a:solidFill>
                  <a:srgbClr val="FFFFFF"/>
                </a:solidFill>
                <a:latin typeface="Palatino Linotype"/>
                <a:cs typeface="Palatino Linotype"/>
              </a:rPr>
              <a:t>%</a:t>
            </a:r>
            <a:endParaRPr lang="en-US" sz="2100" spc="-37" baseline="23809" dirty="0">
              <a:solidFill>
                <a:srgbClr val="FFFFFF"/>
              </a:solidFill>
              <a:latin typeface="Palatino Linotype"/>
              <a:cs typeface="Palatino Linotype"/>
            </a:endParaRPr>
          </a:p>
          <a:p>
            <a:pPr marL="43180">
              <a:lnSpc>
                <a:spcPts val="2600"/>
              </a:lnSpc>
            </a:pPr>
            <a:endParaRPr lang="en-US" sz="2100" spc="-37" baseline="23809" dirty="0">
              <a:solidFill>
                <a:srgbClr val="FFFFFF"/>
              </a:solidFill>
              <a:latin typeface="Palatino Linotype"/>
              <a:cs typeface="Palatino Linotype"/>
            </a:endParaRPr>
          </a:p>
          <a:p>
            <a:pPr marL="43180">
              <a:lnSpc>
                <a:spcPts val="2600"/>
              </a:lnSpc>
            </a:pPr>
            <a:endParaRPr lang="en-US" sz="2100" spc="-37" baseline="23809" dirty="0">
              <a:solidFill>
                <a:srgbClr val="FFFFFF"/>
              </a:solidFill>
              <a:latin typeface="Palatino Linotype"/>
              <a:cs typeface="Palatino Linotype"/>
            </a:endParaRPr>
          </a:p>
          <a:p>
            <a:pPr marL="43180">
              <a:lnSpc>
                <a:spcPts val="2600"/>
              </a:lnSpc>
            </a:pPr>
            <a:endParaRPr lang="en-US" sz="2100" spc="-37" baseline="23809" dirty="0">
              <a:solidFill>
                <a:srgbClr val="FFFFFF"/>
              </a:solidFill>
              <a:latin typeface="Palatino Linotype"/>
              <a:cs typeface="Palatino Linotype"/>
            </a:endParaRPr>
          </a:p>
          <a:p>
            <a:pPr marL="43180">
              <a:lnSpc>
                <a:spcPts val="2600"/>
              </a:lnSpc>
            </a:pPr>
            <a:endParaRPr lang="en-US" sz="2100" spc="-37" baseline="23809" dirty="0">
              <a:solidFill>
                <a:srgbClr val="FFFFFF"/>
              </a:solidFill>
              <a:latin typeface="Palatino Linotype"/>
              <a:cs typeface="Palatino Linotype"/>
            </a:endParaRPr>
          </a:p>
          <a:p>
            <a:pPr marL="43180">
              <a:lnSpc>
                <a:spcPts val="2600"/>
              </a:lnSpc>
            </a:pPr>
            <a:endParaRPr lang="en-US" sz="2100" spc="-37" baseline="23809" dirty="0">
              <a:solidFill>
                <a:srgbClr val="FFFFFF"/>
              </a:solidFill>
              <a:latin typeface="Palatino Linotype"/>
              <a:cs typeface="Palatino Linotype"/>
            </a:endParaRPr>
          </a:p>
          <a:p>
            <a:pPr marL="43180">
              <a:lnSpc>
                <a:spcPts val="2600"/>
              </a:lnSpc>
            </a:pPr>
            <a:endParaRPr lang="en-US" sz="2100" spc="-37" baseline="23809" dirty="0">
              <a:solidFill>
                <a:srgbClr val="FFFFFF"/>
              </a:solidFill>
              <a:latin typeface="Palatino Linotype"/>
              <a:cs typeface="Palatino Linotype"/>
            </a:endParaRPr>
          </a:p>
          <a:p>
            <a:pPr marL="43180">
              <a:lnSpc>
                <a:spcPts val="2600"/>
              </a:lnSpc>
            </a:pPr>
            <a:endParaRPr lang="en-US" sz="2100" spc="-37" baseline="23809" dirty="0">
              <a:solidFill>
                <a:srgbClr val="FFFFFF"/>
              </a:solidFill>
              <a:latin typeface="Palatino Linotype"/>
              <a:cs typeface="Palatino Linotype"/>
            </a:endParaRPr>
          </a:p>
        </p:txBody>
      </p:sp>
      <p:sp>
        <p:nvSpPr>
          <p:cNvPr id="28" name="object 24">
            <a:extLst>
              <a:ext uri="{FF2B5EF4-FFF2-40B4-BE49-F238E27FC236}">
                <a16:creationId xmlns:a16="http://schemas.microsoft.com/office/drawing/2014/main" id="{BA92D7E3-89C6-09C8-45C3-CDED24F982A6}"/>
              </a:ext>
            </a:extLst>
          </p:cNvPr>
          <p:cNvSpPr txBox="1"/>
          <p:nvPr/>
        </p:nvSpPr>
        <p:spPr>
          <a:xfrm>
            <a:off x="1285147" y="1132465"/>
            <a:ext cx="955675" cy="754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30"/>
              </a:spcBef>
            </a:pPr>
            <a:r>
              <a:rPr sz="4750" spc="-360" dirty="0">
                <a:solidFill>
                  <a:srgbClr val="FFFFFF"/>
                </a:solidFill>
                <a:latin typeface="Palatino Linotype"/>
                <a:cs typeface="Palatino Linotype"/>
              </a:rPr>
              <a:t>9</a:t>
            </a:r>
            <a:r>
              <a:rPr lang="en-US" sz="4750" spc="-360" dirty="0">
                <a:solidFill>
                  <a:srgbClr val="FFFFFF"/>
                </a:solidFill>
                <a:latin typeface="Palatino Linotype"/>
                <a:cs typeface="Palatino Linotype"/>
              </a:rPr>
              <a:t>8</a:t>
            </a:r>
            <a:r>
              <a:rPr sz="4125" spc="-540" baseline="28282" dirty="0">
                <a:solidFill>
                  <a:srgbClr val="FFFFFF"/>
                </a:solidFill>
                <a:latin typeface="Palatino Linotype"/>
                <a:cs typeface="Palatino Linotype"/>
              </a:rPr>
              <a:t>%</a:t>
            </a:r>
            <a:endParaRPr sz="4125" baseline="28282" dirty="0">
              <a:latin typeface="Palatino Linotype"/>
              <a:cs typeface="Palatino Linotype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B78533-91BD-C190-7A22-7897152432E6}"/>
              </a:ext>
            </a:extLst>
          </p:cNvPr>
          <p:cNvSpPr txBox="1"/>
          <p:nvPr/>
        </p:nvSpPr>
        <p:spPr>
          <a:xfrm>
            <a:off x="381000" y="5071414"/>
            <a:ext cx="8698300" cy="116955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028950" lvl="6" indent="-285750">
              <a:buFont typeface="Wingdings" panose="05000000000000000000" pitchFamily="2" charset="2"/>
              <a:buChar char="v"/>
            </a:pPr>
            <a:r>
              <a:rPr lang="en-US" sz="1400" dirty="0"/>
              <a:t>Leading to significantly improved high school graduation rates</a:t>
            </a:r>
          </a:p>
          <a:p>
            <a:pPr marL="3028950" lvl="6" indent="-285750">
              <a:buFont typeface="Wingdings" panose="05000000000000000000" pitchFamily="2" charset="2"/>
              <a:buChar char="v"/>
            </a:pPr>
            <a:r>
              <a:rPr lang="en-US" sz="1400" b="0" u="none" dirty="0"/>
              <a:t>Musical and </a:t>
            </a:r>
            <a:r>
              <a:rPr lang="en-US" sz="1400" dirty="0"/>
              <a:t>c</a:t>
            </a:r>
            <a:r>
              <a:rPr lang="en-US" sz="1400" b="0" u="none" dirty="0"/>
              <a:t>horal </a:t>
            </a:r>
            <a:r>
              <a:rPr lang="en-US" sz="1400" dirty="0"/>
              <a:t>e</a:t>
            </a:r>
            <a:r>
              <a:rPr lang="en-US" sz="1400" b="0" u="none" dirty="0"/>
              <a:t>ducation</a:t>
            </a:r>
          </a:p>
          <a:p>
            <a:pPr marL="3028950" lvl="6" indent="-285750">
              <a:buFont typeface="Wingdings" panose="05000000000000000000" pitchFamily="2" charset="2"/>
              <a:buChar char="v"/>
            </a:pPr>
            <a:r>
              <a:rPr lang="en-US" sz="1400" b="0" u="none" dirty="0"/>
              <a:t>A </a:t>
            </a:r>
            <a:r>
              <a:rPr lang="en-US" sz="1400" dirty="0"/>
              <a:t>s</a:t>
            </a:r>
            <a:r>
              <a:rPr lang="en-US" sz="1400" b="0" u="none" dirty="0"/>
              <a:t>afe place to be after school</a:t>
            </a:r>
          </a:p>
          <a:p>
            <a:pPr marL="3028950" lvl="6" indent="-285750">
              <a:buFont typeface="Wingdings" panose="05000000000000000000" pitchFamily="2" charset="2"/>
              <a:buChar char="v"/>
            </a:pPr>
            <a:r>
              <a:rPr lang="en-US" sz="1400" b="0" u="none" dirty="0"/>
              <a:t>Academic support through Fordham University and Barnett Foundation</a:t>
            </a:r>
          </a:p>
          <a:p>
            <a:pPr marL="3028950" lvl="6" indent="-285750">
              <a:buFont typeface="Wingdings" panose="05000000000000000000" pitchFamily="2" charset="2"/>
              <a:buChar char="v"/>
            </a:pPr>
            <a:r>
              <a:rPr lang="en-US" sz="1400" b="0" u="none" dirty="0"/>
              <a:t>Opportunity to </a:t>
            </a:r>
            <a:r>
              <a:rPr lang="en-US" sz="1400" dirty="0"/>
              <a:t>participate in high quality </a:t>
            </a:r>
            <a:r>
              <a:rPr lang="en-US" sz="1400" b="0" u="none" dirty="0"/>
              <a:t>“performing choir”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0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502ABC-1542-11C8-5449-606782AEA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8229600" cy="5562600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en-US" sz="1800" dirty="0"/>
              <a:t>Leverage infrastructure of Sacred Heart School, Sacred Heart Parish &amp; Grand Street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1800" dirty="0"/>
              <a:t>Recruit youth to participate in “Performance choir” from all HBV Locations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1800" dirty="0"/>
              <a:t>Maintain core community and public school outreach at select focused locations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1800" dirty="0"/>
              <a:t>Programming Committee (Abigail </a:t>
            </a:r>
            <a:r>
              <a:rPr lang="en-US" sz="1800" dirty="0" err="1"/>
              <a:t>Akano</a:t>
            </a:r>
            <a:r>
              <a:rPr lang="en-US" sz="1800" dirty="0"/>
              <a:t>) &amp; Music Recommendations (Michelle Trinidad)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1800" dirty="0"/>
              <a:t>Leveraging of Sacred Heart School and Parish physical facilities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1800" dirty="0"/>
              <a:t>Deeper Involvement of Richard Owen: New staffing and engagement structure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1800" dirty="0"/>
              <a:t>Development of sustainable programing and funding sources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1800" dirty="0"/>
              <a:t>Identify Grant writer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1800" dirty="0"/>
              <a:t>Creative fundraising strategies &amp; new board member cultivation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1800" dirty="0"/>
              <a:t>Expansion of relationship with Fordham University</a:t>
            </a:r>
          </a:p>
          <a:p>
            <a:pPr marL="457200" indent="-457200" algn="l">
              <a:buFont typeface="Wingdings" pitchFamily="2" charset="2"/>
              <a:buChar char="v"/>
            </a:pPr>
            <a:endParaRPr lang="en-US" sz="1600" dirty="0"/>
          </a:p>
          <a:p>
            <a:pPr marL="457200" indent="-457200" algn="l">
              <a:buFont typeface="Wingdings" pitchFamily="2" charset="2"/>
              <a:buChar char="v"/>
            </a:pPr>
            <a:endParaRPr lang="en-US" sz="1600" dirty="0"/>
          </a:p>
          <a:p>
            <a:pPr marL="457200" indent="-457200" algn="l">
              <a:buFont typeface="Wingdings" pitchFamily="2" charset="2"/>
              <a:buChar char="v"/>
            </a:pPr>
            <a:endParaRPr lang="en-US" sz="1600" dirty="0"/>
          </a:p>
          <a:p>
            <a:pPr marL="457200" indent="-457200" algn="l">
              <a:buFont typeface="Wingdings" pitchFamily="2" charset="2"/>
              <a:buChar char="v"/>
            </a:pPr>
            <a:endParaRPr lang="en-US" sz="1600" dirty="0"/>
          </a:p>
          <a:p>
            <a:pPr marL="457200" indent="-457200" algn="l">
              <a:buFont typeface="Wingdings" pitchFamily="2" charset="2"/>
              <a:buChar char="v"/>
            </a:pPr>
            <a:endParaRPr lang="en-US" sz="1600" dirty="0"/>
          </a:p>
          <a:p>
            <a:pPr marL="457200" indent="-457200" algn="l">
              <a:buFont typeface="Wingdings" pitchFamily="2" charset="2"/>
              <a:buChar char="v"/>
            </a:pPr>
            <a:endParaRPr lang="en-US" sz="1600" dirty="0"/>
          </a:p>
          <a:p>
            <a:pPr marL="457200" indent="-457200" algn="l">
              <a:buFont typeface="Wingdings" pitchFamily="2" charset="2"/>
              <a:buChar char="v"/>
            </a:pPr>
            <a:endParaRPr lang="en-US" sz="1600" dirty="0"/>
          </a:p>
          <a:p>
            <a:pPr marL="457200" indent="-457200" algn="l">
              <a:buFont typeface="Wingdings" pitchFamily="2" charset="2"/>
              <a:buChar char="v"/>
            </a:pPr>
            <a:endParaRPr lang="en-US" sz="1600" dirty="0"/>
          </a:p>
          <a:p>
            <a:pPr marL="457200" indent="-457200" algn="l">
              <a:buFont typeface="Wingdings" pitchFamily="2" charset="2"/>
              <a:buChar char="v"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136734-BD7F-A9DD-4092-5ED4D939ED9C}"/>
              </a:ext>
            </a:extLst>
          </p:cNvPr>
          <p:cNvSpPr txBox="1"/>
          <p:nvPr/>
        </p:nvSpPr>
        <p:spPr>
          <a:xfrm>
            <a:off x="609600" y="3048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2025-26 OPERATING PLAN OVERVIEW</a:t>
            </a:r>
          </a:p>
        </p:txBody>
      </p:sp>
    </p:spTree>
    <p:extLst>
      <p:ext uri="{BB962C8B-B14F-4D97-AF65-F5344CB8AC3E}">
        <p14:creationId xmlns:p14="http://schemas.microsoft.com/office/powerpoint/2010/main" val="347770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3C19C-F92A-DB94-00C5-4C2238236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2">
            <a:extLst>
              <a:ext uri="{FF2B5EF4-FFF2-40B4-BE49-F238E27FC236}">
                <a16:creationId xmlns:a16="http://schemas.microsoft.com/office/drawing/2014/main" id="{2F00E9FC-1982-02C6-C24D-2DDFFDBF52F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295400"/>
            <a:ext cx="7086599" cy="4797638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A832DF1E-93A2-1EFE-4B39-5E4281C228CD}"/>
              </a:ext>
            </a:extLst>
          </p:cNvPr>
          <p:cNvSpPr txBox="1"/>
          <p:nvPr/>
        </p:nvSpPr>
        <p:spPr>
          <a:xfrm>
            <a:off x="1473190" y="2044667"/>
            <a:ext cx="3479810" cy="423628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1800" spc="-175" dirty="0">
                <a:solidFill>
                  <a:srgbClr val="231F20"/>
                </a:solidFill>
                <a:latin typeface="Palatino Linotype"/>
                <a:cs typeface="Palatino Linotype"/>
              </a:rPr>
              <a:t>Highbridge</a:t>
            </a:r>
            <a:r>
              <a:rPr sz="1800" spc="-6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160" dirty="0">
                <a:solidFill>
                  <a:srgbClr val="231F20"/>
                </a:solidFill>
                <a:latin typeface="Palatino Linotype"/>
                <a:cs typeface="Palatino Linotype"/>
              </a:rPr>
              <a:t>Voices</a:t>
            </a:r>
            <a:r>
              <a:rPr sz="1800" spc="-6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140" dirty="0">
                <a:solidFill>
                  <a:srgbClr val="231F20"/>
                </a:solidFill>
                <a:latin typeface="Palatino Linotype"/>
                <a:cs typeface="Palatino Linotype"/>
              </a:rPr>
              <a:t>students</a:t>
            </a:r>
            <a:r>
              <a:rPr sz="1800" spc="-6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125" dirty="0">
                <a:solidFill>
                  <a:srgbClr val="231F20"/>
                </a:solidFill>
                <a:latin typeface="Palatino Linotype"/>
                <a:cs typeface="Palatino Linotype"/>
              </a:rPr>
              <a:t>outpace </a:t>
            </a:r>
            <a:r>
              <a:rPr sz="1800" spc="-105" dirty="0">
                <a:solidFill>
                  <a:srgbClr val="231F20"/>
                </a:solidFill>
                <a:latin typeface="Palatino Linotype"/>
                <a:cs typeface="Palatino Linotype"/>
              </a:rPr>
              <a:t>their</a:t>
            </a:r>
            <a:r>
              <a:rPr sz="1800" spc="-9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140" dirty="0">
                <a:solidFill>
                  <a:srgbClr val="231F20"/>
                </a:solidFill>
                <a:latin typeface="Palatino Linotype"/>
                <a:cs typeface="Palatino Linotype"/>
              </a:rPr>
              <a:t>peers</a:t>
            </a:r>
            <a:r>
              <a:rPr sz="1800" spc="-8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114" dirty="0">
                <a:solidFill>
                  <a:srgbClr val="231F20"/>
                </a:solidFill>
                <a:latin typeface="Palatino Linotype"/>
                <a:cs typeface="Palatino Linotype"/>
              </a:rPr>
              <a:t>in</a:t>
            </a:r>
            <a:r>
              <a:rPr sz="1800" spc="-8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145" dirty="0">
                <a:solidFill>
                  <a:srgbClr val="231F20"/>
                </a:solidFill>
                <a:latin typeface="Palatino Linotype"/>
                <a:cs typeface="Palatino Linotype"/>
              </a:rPr>
              <a:t>school</a:t>
            </a:r>
            <a:r>
              <a:rPr sz="1800" spc="-9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45" dirty="0">
                <a:solidFill>
                  <a:srgbClr val="231F20"/>
                </a:solidFill>
                <a:latin typeface="Palatino Linotype"/>
                <a:cs typeface="Palatino Linotype"/>
              </a:rPr>
              <a:t>performance </a:t>
            </a:r>
            <a:r>
              <a:rPr sz="1800" spc="-125" dirty="0">
                <a:solidFill>
                  <a:srgbClr val="231F20"/>
                </a:solidFill>
                <a:latin typeface="Palatino Linotype"/>
                <a:cs typeface="Palatino Linotype"/>
              </a:rPr>
              <a:t>thanks</a:t>
            </a:r>
            <a:r>
              <a:rPr sz="1800" spc="-9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114" dirty="0">
                <a:solidFill>
                  <a:srgbClr val="231F20"/>
                </a:solidFill>
                <a:latin typeface="Palatino Linotype"/>
                <a:cs typeface="Palatino Linotype"/>
              </a:rPr>
              <a:t>to</a:t>
            </a:r>
            <a:r>
              <a:rPr sz="1800" spc="-8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170" dirty="0">
                <a:solidFill>
                  <a:srgbClr val="231F20"/>
                </a:solidFill>
                <a:latin typeface="Palatino Linotype"/>
                <a:cs typeface="Palatino Linotype"/>
              </a:rPr>
              <a:t>a</a:t>
            </a:r>
            <a:r>
              <a:rPr sz="1800" spc="-9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140" dirty="0">
                <a:solidFill>
                  <a:srgbClr val="231F20"/>
                </a:solidFill>
                <a:latin typeface="Palatino Linotype"/>
                <a:cs typeface="Palatino Linotype"/>
              </a:rPr>
              <a:t>robust</a:t>
            </a:r>
            <a:r>
              <a:rPr sz="1800" spc="-8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25" dirty="0">
                <a:solidFill>
                  <a:srgbClr val="231F20"/>
                </a:solidFill>
                <a:latin typeface="Palatino Linotype"/>
                <a:cs typeface="Palatino Linotype"/>
              </a:rPr>
              <a:t>academic </a:t>
            </a:r>
            <a:r>
              <a:rPr sz="1800" spc="-180" dirty="0">
                <a:solidFill>
                  <a:srgbClr val="231F20"/>
                </a:solidFill>
                <a:latin typeface="Palatino Linotype"/>
                <a:cs typeface="Palatino Linotype"/>
              </a:rPr>
              <a:t>program</a:t>
            </a:r>
            <a:r>
              <a:rPr sz="1800" spc="-7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114" dirty="0">
                <a:solidFill>
                  <a:srgbClr val="231F20"/>
                </a:solidFill>
                <a:latin typeface="Palatino Linotype"/>
                <a:cs typeface="Palatino Linotype"/>
              </a:rPr>
              <a:t>that</a:t>
            </a:r>
            <a:r>
              <a:rPr sz="1800" spc="-6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155" dirty="0">
                <a:solidFill>
                  <a:srgbClr val="231F20"/>
                </a:solidFill>
                <a:latin typeface="Palatino Linotype"/>
                <a:cs typeface="Palatino Linotype"/>
              </a:rPr>
              <a:t>encourages</a:t>
            </a:r>
            <a:r>
              <a:rPr sz="1800" spc="-6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critical </a:t>
            </a:r>
            <a:r>
              <a:rPr sz="1800" spc="-120" dirty="0">
                <a:solidFill>
                  <a:srgbClr val="231F20"/>
                </a:solidFill>
                <a:latin typeface="Palatino Linotype"/>
                <a:cs typeface="Palatino Linotype"/>
              </a:rPr>
              <a:t>thinking,</a:t>
            </a:r>
            <a:r>
              <a:rPr sz="1800" spc="-6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125" dirty="0">
                <a:solidFill>
                  <a:srgbClr val="231F20"/>
                </a:solidFill>
                <a:latin typeface="Palatino Linotype"/>
                <a:cs typeface="Palatino Linotype"/>
              </a:rPr>
              <a:t>curiosity,</a:t>
            </a:r>
            <a:r>
              <a:rPr sz="1800" spc="-6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190" dirty="0">
                <a:solidFill>
                  <a:srgbClr val="231F20"/>
                </a:solidFill>
                <a:latin typeface="Palatino Linotype"/>
                <a:cs typeface="Palatino Linotype"/>
              </a:rPr>
              <a:t>and</a:t>
            </a:r>
            <a:r>
              <a:rPr sz="1800" spc="-6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25" dirty="0">
                <a:solidFill>
                  <a:srgbClr val="231F20"/>
                </a:solidFill>
                <a:latin typeface="Palatino Linotype"/>
                <a:cs typeface="Palatino Linotype"/>
              </a:rPr>
              <a:t>problem </a:t>
            </a:r>
            <a:r>
              <a:rPr sz="1800" spc="-150" dirty="0">
                <a:solidFill>
                  <a:srgbClr val="231F20"/>
                </a:solidFill>
                <a:latin typeface="Palatino Linotype"/>
                <a:cs typeface="Palatino Linotype"/>
              </a:rPr>
              <a:t>solving.</a:t>
            </a:r>
            <a:r>
              <a:rPr sz="1800" spc="-8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150" dirty="0">
                <a:solidFill>
                  <a:srgbClr val="231F20"/>
                </a:solidFill>
                <a:latin typeface="Palatino Linotype"/>
                <a:cs typeface="Palatino Linotype"/>
              </a:rPr>
              <a:t>From</a:t>
            </a:r>
            <a:r>
              <a:rPr sz="1800" spc="-8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130" dirty="0">
                <a:solidFill>
                  <a:srgbClr val="231F20"/>
                </a:solidFill>
                <a:latin typeface="Palatino Linotype"/>
                <a:cs typeface="Palatino Linotype"/>
              </a:rPr>
              <a:t>fourth</a:t>
            </a:r>
            <a:r>
              <a:rPr sz="1800" spc="-8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20" dirty="0">
                <a:solidFill>
                  <a:srgbClr val="231F20"/>
                </a:solidFill>
                <a:latin typeface="Palatino Linotype"/>
                <a:cs typeface="Palatino Linotype"/>
              </a:rPr>
              <a:t>grade</a:t>
            </a:r>
            <a:endParaRPr sz="1800" dirty="0">
              <a:latin typeface="Palatino Linotype"/>
              <a:cs typeface="Palatino Linotype"/>
            </a:endParaRPr>
          </a:p>
          <a:p>
            <a:pPr marL="12700" marR="1266825">
              <a:lnSpc>
                <a:spcPct val="101800"/>
              </a:lnSpc>
            </a:pPr>
            <a:r>
              <a:rPr sz="1800" spc="-175" dirty="0">
                <a:solidFill>
                  <a:srgbClr val="231F20"/>
                </a:solidFill>
                <a:latin typeface="Palatino Linotype"/>
                <a:cs typeface="Palatino Linotype"/>
              </a:rPr>
              <a:t>math</a:t>
            </a:r>
            <a:r>
              <a:rPr sz="1800" spc="-8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135" dirty="0">
                <a:solidFill>
                  <a:srgbClr val="231F20"/>
                </a:solidFill>
                <a:latin typeface="Palatino Linotype"/>
                <a:cs typeface="Palatino Linotype"/>
              </a:rPr>
              <a:t>enrichment</a:t>
            </a:r>
            <a:r>
              <a:rPr sz="1800" spc="-7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35" dirty="0">
                <a:solidFill>
                  <a:srgbClr val="231F20"/>
                </a:solidFill>
                <a:latin typeface="Palatino Linotype"/>
                <a:cs typeface="Palatino Linotype"/>
              </a:rPr>
              <a:t>to </a:t>
            </a:r>
            <a:r>
              <a:rPr sz="1800" spc="-175" dirty="0">
                <a:solidFill>
                  <a:srgbClr val="231F20"/>
                </a:solidFill>
                <a:latin typeface="Palatino Linotype"/>
                <a:cs typeface="Palatino Linotype"/>
              </a:rPr>
              <a:t>high</a:t>
            </a:r>
            <a:r>
              <a:rPr sz="1800" spc="-8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145" dirty="0">
                <a:solidFill>
                  <a:srgbClr val="231F20"/>
                </a:solidFill>
                <a:latin typeface="Palatino Linotype"/>
                <a:cs typeface="Palatino Linotype"/>
              </a:rPr>
              <a:t>school</a:t>
            </a:r>
            <a:r>
              <a:rPr sz="1800" spc="-7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25" dirty="0">
                <a:solidFill>
                  <a:srgbClr val="231F20"/>
                </a:solidFill>
                <a:latin typeface="Palatino Linotype"/>
                <a:cs typeface="Palatino Linotype"/>
              </a:rPr>
              <a:t>SAT </a:t>
            </a:r>
            <a:r>
              <a:rPr sz="1800" spc="-170" dirty="0">
                <a:solidFill>
                  <a:srgbClr val="231F20"/>
                </a:solidFill>
                <a:latin typeface="Palatino Linotype"/>
                <a:cs typeface="Palatino Linotype"/>
              </a:rPr>
              <a:t>prep,</a:t>
            </a:r>
            <a:r>
              <a:rPr sz="1800" spc="-8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75" dirty="0">
                <a:solidFill>
                  <a:srgbClr val="231F20"/>
                </a:solidFill>
                <a:latin typeface="Palatino Linotype"/>
                <a:cs typeface="Palatino Linotype"/>
              </a:rPr>
              <a:t>Highbridge </a:t>
            </a:r>
            <a:r>
              <a:rPr sz="1800" spc="-160" dirty="0">
                <a:solidFill>
                  <a:srgbClr val="231F20"/>
                </a:solidFill>
                <a:latin typeface="Palatino Linotype"/>
                <a:cs typeface="Palatino Linotype"/>
              </a:rPr>
              <a:t>Voices</a:t>
            </a:r>
            <a:r>
              <a:rPr sz="1800" spc="-6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140" dirty="0">
                <a:solidFill>
                  <a:srgbClr val="231F20"/>
                </a:solidFill>
                <a:latin typeface="Palatino Linotype"/>
                <a:cs typeface="Palatino Linotype"/>
              </a:rPr>
              <a:t>students</a:t>
            </a:r>
            <a:r>
              <a:rPr sz="1800" spc="-6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25" dirty="0">
                <a:solidFill>
                  <a:srgbClr val="231F20"/>
                </a:solidFill>
                <a:latin typeface="Palatino Linotype"/>
                <a:cs typeface="Palatino Linotype"/>
              </a:rPr>
              <a:t>are </a:t>
            </a:r>
            <a:r>
              <a:rPr sz="1800" spc="-160" dirty="0">
                <a:solidFill>
                  <a:srgbClr val="231F20"/>
                </a:solidFill>
                <a:latin typeface="Palatino Linotype"/>
                <a:cs typeface="Palatino Linotype"/>
              </a:rPr>
              <a:t>propelled</a:t>
            </a:r>
            <a:r>
              <a:rPr sz="1800" spc="-9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190" dirty="0">
                <a:solidFill>
                  <a:srgbClr val="231F20"/>
                </a:solidFill>
                <a:latin typeface="Palatino Linotype"/>
                <a:cs typeface="Palatino Linotype"/>
              </a:rPr>
              <a:t>on</a:t>
            </a:r>
            <a:r>
              <a:rPr sz="1800" spc="-8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20" dirty="0">
                <a:solidFill>
                  <a:srgbClr val="231F20"/>
                </a:solidFill>
                <a:latin typeface="Palatino Linotype"/>
                <a:cs typeface="Palatino Linotype"/>
              </a:rPr>
              <a:t>their </a:t>
            </a:r>
            <a:r>
              <a:rPr sz="1800" spc="-155" dirty="0">
                <a:solidFill>
                  <a:srgbClr val="231F20"/>
                </a:solidFill>
                <a:latin typeface="Palatino Linotype"/>
                <a:cs typeface="Palatino Linotype"/>
              </a:rPr>
              <a:t>academic</a:t>
            </a:r>
            <a:r>
              <a:rPr sz="1800" spc="-8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10" dirty="0">
                <a:solidFill>
                  <a:srgbClr val="231F20"/>
                </a:solidFill>
                <a:latin typeface="Palatino Linotype"/>
                <a:cs typeface="Palatino Linotype"/>
              </a:rPr>
              <a:t>journey </a:t>
            </a:r>
            <a:r>
              <a:rPr sz="1800" spc="-170" dirty="0">
                <a:solidFill>
                  <a:srgbClr val="231F20"/>
                </a:solidFill>
                <a:latin typeface="Palatino Linotype"/>
                <a:cs typeface="Palatino Linotype"/>
              </a:rPr>
              <a:t>every</a:t>
            </a:r>
            <a:r>
              <a:rPr sz="1800" spc="-95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135" dirty="0">
                <a:solidFill>
                  <a:srgbClr val="231F20"/>
                </a:solidFill>
                <a:latin typeface="Palatino Linotype"/>
                <a:cs typeface="Palatino Linotype"/>
              </a:rPr>
              <a:t>step</a:t>
            </a:r>
            <a:r>
              <a:rPr sz="1800" spc="-9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155" dirty="0">
                <a:solidFill>
                  <a:srgbClr val="231F20"/>
                </a:solidFill>
                <a:latin typeface="Palatino Linotype"/>
                <a:cs typeface="Palatino Linotype"/>
              </a:rPr>
              <a:t>of</a:t>
            </a:r>
            <a:r>
              <a:rPr sz="1800" spc="-9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125" dirty="0">
                <a:solidFill>
                  <a:srgbClr val="231F20"/>
                </a:solidFill>
                <a:latin typeface="Palatino Linotype"/>
                <a:cs typeface="Palatino Linotype"/>
              </a:rPr>
              <a:t>the</a:t>
            </a:r>
            <a:r>
              <a:rPr sz="1800" spc="-90" dirty="0">
                <a:solidFill>
                  <a:srgbClr val="231F20"/>
                </a:solidFill>
                <a:latin typeface="Palatino Linotype"/>
                <a:cs typeface="Palatino Linotype"/>
              </a:rPr>
              <a:t> </a:t>
            </a:r>
            <a:r>
              <a:rPr sz="1800" spc="-220" dirty="0">
                <a:solidFill>
                  <a:srgbClr val="231F20"/>
                </a:solidFill>
                <a:latin typeface="Palatino Linotype"/>
                <a:cs typeface="Palatino Linotype"/>
              </a:rPr>
              <a:t>way.</a:t>
            </a:r>
            <a:r>
              <a:rPr lang="en-US" sz="1800" spc="-220" dirty="0">
                <a:solidFill>
                  <a:srgbClr val="231F20"/>
                </a:solidFill>
                <a:latin typeface="Palatino Linotype"/>
                <a:cs typeface="Palatino Linotype"/>
              </a:rPr>
              <a:t>.</a:t>
            </a:r>
          </a:p>
          <a:p>
            <a:pPr marL="12700" marR="1266825">
              <a:lnSpc>
                <a:spcPct val="101800"/>
              </a:lnSpc>
            </a:pPr>
            <a:r>
              <a:rPr lang="en-US" spc="-150" dirty="0">
                <a:solidFill>
                  <a:srgbClr val="231F20"/>
                </a:solidFill>
                <a:latin typeface="Palatino Linotype"/>
                <a:cs typeface="Palatino Linotype"/>
              </a:rPr>
              <a:t>With music excellence being  the cornerstone to building self confidence.</a:t>
            </a:r>
            <a:endParaRPr sz="1800" spc="-150" dirty="0">
              <a:latin typeface="Palatino Linotype"/>
              <a:cs typeface="Palatino Linotype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AB6C2C83-81FC-02B5-A5B2-C7C1DE1CB332}"/>
              </a:ext>
            </a:extLst>
          </p:cNvPr>
          <p:cNvSpPr/>
          <p:nvPr/>
        </p:nvSpPr>
        <p:spPr>
          <a:xfrm>
            <a:off x="1485888" y="1295387"/>
            <a:ext cx="685800" cy="693420"/>
          </a:xfrm>
          <a:custGeom>
            <a:avLst/>
            <a:gdLst/>
            <a:ahLst/>
            <a:cxnLst/>
            <a:rect l="l" t="t" r="r" b="b"/>
            <a:pathLst>
              <a:path w="685800" h="693420">
                <a:moveTo>
                  <a:pt x="685799" y="0"/>
                </a:moveTo>
                <a:lnTo>
                  <a:pt x="0" y="0"/>
                </a:lnTo>
                <a:lnTo>
                  <a:pt x="0" y="693394"/>
                </a:lnTo>
                <a:lnTo>
                  <a:pt x="685799" y="693394"/>
                </a:lnTo>
                <a:lnTo>
                  <a:pt x="685799" y="0"/>
                </a:lnTo>
                <a:close/>
              </a:path>
            </a:pathLst>
          </a:custGeom>
          <a:solidFill>
            <a:srgbClr val="C51E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D6932-9DCF-AF20-DD6A-EC9B40C9391E}"/>
              </a:ext>
            </a:extLst>
          </p:cNvPr>
          <p:cNvSpPr txBox="1"/>
          <p:nvPr/>
        </p:nvSpPr>
        <p:spPr>
          <a:xfrm>
            <a:off x="1600200" y="3006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SUPPORT IS IMPORTANT</a:t>
            </a:r>
          </a:p>
        </p:txBody>
      </p:sp>
    </p:spTree>
    <p:extLst>
      <p:ext uri="{BB962C8B-B14F-4D97-AF65-F5344CB8AC3E}">
        <p14:creationId xmlns:p14="http://schemas.microsoft.com/office/powerpoint/2010/main" val="169648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2B4951-26A2-981C-9BDE-B746B01E2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990600"/>
            <a:ext cx="7315200" cy="5334000"/>
          </a:xfrm>
        </p:spPr>
        <p:txBody>
          <a:bodyPr>
            <a:noAutofit/>
          </a:bodyPr>
          <a:lstStyle/>
          <a:p>
            <a:r>
              <a:rPr lang="en-US" dirty="0"/>
              <a:t>EXPENSES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dirty="0"/>
              <a:t>5 STAFF MEMBERS</a:t>
            </a:r>
            <a:r>
              <a:rPr lang="en-US" sz="1200" b="0" u="sng" dirty="0"/>
              <a:t>: 1 FULL TIME + 4 (1099 CONTRACTORS)</a:t>
            </a:r>
          </a:p>
          <a:p>
            <a:r>
              <a:rPr lang="en-US" sz="1200" dirty="0"/>
              <a:t>	MONTHLY EXPENSE - $20K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dirty="0"/>
              <a:t>OFFICE EXPENSES</a:t>
            </a:r>
            <a:r>
              <a:rPr lang="en-US" sz="1200" b="0" u="sng" dirty="0"/>
              <a:t>: INTERNET, PHONE, SUPPLIES</a:t>
            </a:r>
          </a:p>
          <a:p>
            <a:r>
              <a:rPr lang="en-US" sz="1200" dirty="0"/>
              <a:t>	MONTHLY EXPENSE  - $2.5K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dirty="0"/>
              <a:t>INSURANCE</a:t>
            </a:r>
            <a:r>
              <a:rPr lang="en-US" sz="1200" b="0" u="sng" dirty="0"/>
              <a:t> (HEALTH, UMBRELLA, LIABILITY)</a:t>
            </a:r>
          </a:p>
          <a:p>
            <a:r>
              <a:rPr lang="en-US" sz="1200" dirty="0"/>
              <a:t>	ANNUAL TOTAL EXPENSE - $25K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u="sng" dirty="0"/>
              <a:t>PERFORMANCE EXPENSES</a:t>
            </a:r>
            <a:r>
              <a:rPr lang="en-US" sz="1200" b="0" u="sng" dirty="0"/>
              <a:t>: VENUE RENTAL, ARTISTS FEES, CATERING</a:t>
            </a:r>
          </a:p>
          <a:p>
            <a:r>
              <a:rPr lang="en-US" sz="1200" dirty="0"/>
              <a:t>	ANNUAL TOTAL EXPENSE - $50K</a:t>
            </a:r>
          </a:p>
          <a:p>
            <a:pPr algn="ctr"/>
            <a:r>
              <a:rPr lang="en-US" u="sng" dirty="0"/>
              <a:t>	CURRENT TOTAL ANNUAL EXPENSES - $345K</a:t>
            </a:r>
          </a:p>
          <a:p>
            <a:r>
              <a:rPr lang="en-US" dirty="0"/>
              <a:t>REVENUE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u="sng" dirty="0"/>
              <a:t>I</a:t>
            </a:r>
            <a:r>
              <a:rPr lang="en-US" sz="1200" b="0" u="sng" dirty="0"/>
              <a:t>NDIVIDUAL GIVING:  $105K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u="sng" dirty="0"/>
              <a:t>PUBLIC GRANTS: $25K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u="sng" dirty="0"/>
              <a:t>PRIVATE FOUNDATIONS: $120K</a:t>
            </a:r>
          </a:p>
          <a:p>
            <a:pPr lvl="3" algn="ctr"/>
            <a:r>
              <a:rPr lang="en-US" sz="1400" b="1" u="sng" dirty="0"/>
              <a:t>	CURRENT TOTAL ANNUAL REVENUE - $250K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en-US" sz="1400" b="0" u="sng" dirty="0"/>
          </a:p>
          <a:p>
            <a:pPr algn="l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B9FF4-91F2-876A-3963-5523965A4AC1}"/>
              </a:ext>
            </a:extLst>
          </p:cNvPr>
          <p:cNvSpPr txBox="1"/>
          <p:nvPr/>
        </p:nvSpPr>
        <p:spPr>
          <a:xfrm>
            <a:off x="533400" y="4572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FINANCIAL SNAPSHOT – 2023-2024</a:t>
            </a:r>
          </a:p>
        </p:txBody>
      </p:sp>
    </p:spTree>
    <p:extLst>
      <p:ext uri="{BB962C8B-B14F-4D97-AF65-F5344CB8AC3E}">
        <p14:creationId xmlns:p14="http://schemas.microsoft.com/office/powerpoint/2010/main" val="131160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664D5B-8FAB-7AF8-F114-8766C2D28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066800"/>
            <a:ext cx="7696200" cy="51816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u="sng" dirty="0"/>
              <a:t>ENDOWMENT</a:t>
            </a:r>
            <a:r>
              <a:rPr lang="en-US" dirty="0"/>
              <a:t>: Highbridge voices is embarking on an ambitious fundraising campaign to solidify our future and impact on the Highbridge community for </a:t>
            </a:r>
            <a:r>
              <a:rPr lang="en-US" u="sng" dirty="0"/>
              <a:t>many</a:t>
            </a:r>
            <a:r>
              <a:rPr lang="en-US" dirty="0"/>
              <a:t> years to come. Through a combination of board participation, grant applications and public funding, we intend to raise upwards of $3,000,000 in the next 12-18 months.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u="sng" dirty="0"/>
              <a:t>CURRENT EXPENSE</a:t>
            </a:r>
            <a:r>
              <a:rPr lang="en-US" dirty="0"/>
              <a:t>: is approximately $30k/monthly and our current reserve fund is almost depleted. We are asking for your immediate assistance in order for us to </a:t>
            </a:r>
            <a:r>
              <a:rPr lang="en-US"/>
              <a:t>continue elevating the Highbridge Community and </a:t>
            </a:r>
            <a:r>
              <a:rPr lang="en-US" dirty="0"/>
              <a:t>secure our future.</a:t>
            </a:r>
          </a:p>
          <a:p>
            <a:pPr algn="ctr"/>
            <a:endParaRPr lang="en-US" u="sng" dirty="0"/>
          </a:p>
          <a:p>
            <a:pPr algn="ctr"/>
            <a:r>
              <a:rPr lang="en-US" u="sng" dirty="0"/>
              <a:t>PLEASE DONATE NOW</a:t>
            </a:r>
          </a:p>
          <a:p>
            <a:pPr algn="ctr"/>
            <a:endParaRPr lang="en-US" sz="800" u="sng" dirty="0"/>
          </a:p>
          <a:p>
            <a:pPr algn="ctr"/>
            <a:r>
              <a:rPr lang="en-US" dirty="0"/>
              <a:t>If you would like to make a donation by mail, please make all checks payable to: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 Highbridge Voices  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C/o Highbridge Community Development Corporation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1465 Nelson Avenue, Ste A Bronx NY 10452 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Attn: Krystal Morel</a:t>
            </a:r>
          </a:p>
          <a:p>
            <a:pPr algn="l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F8787A-2679-5290-731F-52CA34132405}"/>
              </a:ext>
            </a:extLst>
          </p:cNvPr>
          <p:cNvSpPr txBox="1"/>
          <p:nvPr/>
        </p:nvSpPr>
        <p:spPr>
          <a:xfrm>
            <a:off x="762000" y="457200"/>
            <a:ext cx="586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FUNDRAISING GOALS/ENDOWMENT</a:t>
            </a:r>
          </a:p>
        </p:txBody>
      </p:sp>
    </p:spTree>
    <p:extLst>
      <p:ext uri="{BB962C8B-B14F-4D97-AF65-F5344CB8AC3E}">
        <p14:creationId xmlns:p14="http://schemas.microsoft.com/office/powerpoint/2010/main" val="16747173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NNER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LOGO" val="F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NNER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LOGO" val="Flog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NNER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LOGO" val="Flog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NNER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LOGO" val="F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GION" val="USA"/>
  <p:tag name="CATEGORY" val="Corporate"/>
  <p:tag name="COVERPAGE" val="Corp_Cvr_Build Clouds_Black.jpg"/>
  <p:tag name="TOCSTYLE" val="6,18"/>
  <p:tag name="BANNER" val="Black Banner"/>
</p:tagLst>
</file>

<file path=ppt/theme/theme1.xml><?xml version="1.0" encoding="utf-8"?>
<a:theme xmlns:a="http://schemas.openxmlformats.org/drawingml/2006/main" name="HLBlack-Theme">
  <a:themeElements>
    <a:clrScheme name="Corporate 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395A"/>
      </a:accent1>
      <a:accent2>
        <a:srgbClr val="D5E3EF"/>
      </a:accent2>
      <a:accent3>
        <a:srgbClr val="800000"/>
      </a:accent3>
      <a:accent4>
        <a:srgbClr val="005E00"/>
      </a:accent4>
      <a:accent5>
        <a:srgbClr val="47214A"/>
      </a:accent5>
      <a:accent6>
        <a:srgbClr val="D4D4D4"/>
      </a:accent6>
      <a:hlink>
        <a:srgbClr val="CA5723"/>
      </a:hlink>
      <a:folHlink>
        <a:srgbClr val="EBBF58"/>
      </a:folHlink>
    </a:clrScheme>
    <a:fontScheme name="HL-Addin-Font">
      <a:majorFont>
        <a:latin typeface="Trade Gothic LT Std"/>
        <a:ea typeface=""/>
        <a:cs typeface=""/>
      </a:majorFont>
      <a:minorFont>
        <a:latin typeface="Sabon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2741</TotalTime>
  <Words>737</Words>
  <Application>Microsoft Macintosh PowerPoint</Application>
  <PresentationFormat>Letter Paper (8.5x11 in)</PresentationFormat>
  <Paragraphs>133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Avenir Book</vt:lpstr>
      <vt:lpstr>Avenir Next</vt:lpstr>
      <vt:lpstr>Calibri</vt:lpstr>
      <vt:lpstr>Palatino Linotype</vt:lpstr>
      <vt:lpstr>Sabon LT Std</vt:lpstr>
      <vt:lpstr>Times New Roman</vt:lpstr>
      <vt:lpstr>Trade Gothic LT Std</vt:lpstr>
      <vt:lpstr>Trade Gothic LT Std Cn</vt:lpstr>
      <vt:lpstr>Trebuchet MS</vt:lpstr>
      <vt:lpstr>Wingdings</vt:lpstr>
      <vt:lpstr>Wingdings 2</vt:lpstr>
      <vt:lpstr>Wingdings 3</vt:lpstr>
      <vt:lpstr>HLBlack-Theme</vt:lpstr>
      <vt:lpstr>PowerPoint Presentation</vt:lpstr>
      <vt:lpstr>Strategic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AAPL Deck</dc:title>
  <dc:subject/>
  <dc:creator>nha</dc:creator>
  <cp:keywords/>
  <dc:description/>
  <cp:lastModifiedBy>Richard Owen</cp:lastModifiedBy>
  <cp:revision>134</cp:revision>
  <dcterms:created xsi:type="dcterms:W3CDTF">2013-07-10T14:42:06Z</dcterms:created>
  <dcterms:modified xsi:type="dcterms:W3CDTF">2024-12-11T15:57:06Z</dcterms:modified>
  <cp:category/>
</cp:coreProperties>
</file>